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82" r:id="rId3"/>
    <p:sldId id="257" r:id="rId4"/>
    <p:sldId id="260" r:id="rId5"/>
    <p:sldId id="258" r:id="rId6"/>
    <p:sldId id="259" r:id="rId7"/>
    <p:sldId id="263" r:id="rId8"/>
    <p:sldId id="261" r:id="rId9"/>
    <p:sldId id="262" r:id="rId10"/>
    <p:sldId id="264" r:id="rId11"/>
    <p:sldId id="267" r:id="rId12"/>
    <p:sldId id="268" r:id="rId13"/>
    <p:sldId id="269" r:id="rId14"/>
    <p:sldId id="270" r:id="rId15"/>
    <p:sldId id="280" r:id="rId16"/>
    <p:sldId id="271" r:id="rId17"/>
    <p:sldId id="272" r:id="rId18"/>
    <p:sldId id="277" r:id="rId19"/>
    <p:sldId id="278" r:id="rId20"/>
    <p:sldId id="274" r:id="rId21"/>
    <p:sldId id="276" r:id="rId22"/>
    <p:sldId id="281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0" orient="horz" pos="2160" userDrawn="1">
          <p15:clr>
            <a:srgbClr val="A4A3A4"/>
          </p15:clr>
        </p15:guide>
        <p15:guide id="1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3" autoAdjust="0"/>
    <p:restoredTop sz="93043" autoAdjust="0"/>
  </p:normalViewPr>
  <p:slideViewPr>
    <p:cSldViewPr>
      <p:cViewPr varScale="1">
        <p:scale>
          <a:sx n="97" d="100"/>
          <a:sy n="97" d="100"/>
        </p:scale>
        <p:origin x="-3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0374664252991561"/>
          <c:y val="0"/>
          <c:w val="0.73133336492023371"/>
          <c:h val="0.866481982771145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50,94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49,06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поступления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0.50943381695343404</c:v>
                </c:pt>
                <c:pt idx="1">
                  <c:v>0.49056618304656657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1.5680038819216292E-2"/>
          <c:y val="0.67018167853144894"/>
          <c:w val="0.96455949338962588"/>
          <c:h val="0.29582557066309018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8739.5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8981.9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8981.9</c:v>
                </c:pt>
              </c:numCache>
            </c:numRef>
          </c:val>
        </c:ser>
        <c:axId val="135210880"/>
        <c:axId val="135212416"/>
      </c:barChart>
      <c:catAx>
        <c:axId val="135210880"/>
        <c:scaling>
          <c:orientation val="minMax"/>
        </c:scaling>
        <c:axPos val="l"/>
        <c:numFmt formatCode="General" sourceLinked="1"/>
        <c:majorTickMark val="none"/>
        <c:tickLblPos val="nextTo"/>
        <c:crossAx val="135212416"/>
        <c:crosses val="autoZero"/>
        <c:auto val="1"/>
        <c:lblAlgn val="ctr"/>
        <c:lblOffset val="100"/>
      </c:catAx>
      <c:valAx>
        <c:axId val="13521241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352108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6000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5237.9000000000005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5237.9000000000005</c:v>
                </c:pt>
              </c:numCache>
            </c:numRef>
          </c:val>
        </c:ser>
        <c:axId val="139079680"/>
        <c:axId val="139082368"/>
      </c:barChart>
      <c:catAx>
        <c:axId val="139079680"/>
        <c:scaling>
          <c:orientation val="minMax"/>
        </c:scaling>
        <c:axPos val="l"/>
        <c:numFmt formatCode="General" sourceLinked="1"/>
        <c:majorTickMark val="none"/>
        <c:tickLblPos val="nextTo"/>
        <c:crossAx val="139082368"/>
        <c:crosses val="autoZero"/>
        <c:auto val="1"/>
        <c:lblAlgn val="ctr"/>
        <c:lblOffset val="100"/>
      </c:catAx>
      <c:valAx>
        <c:axId val="139082368"/>
        <c:scaling>
          <c:orientation val="minMax"/>
        </c:scaling>
        <c:axPos val="b"/>
        <c:majorGridlines/>
        <c:numFmt formatCode="#,##0.0" sourceLinked="1"/>
        <c:majorTickMark val="none"/>
        <c:tickLblPos val="nextTo"/>
        <c:crossAx val="139079680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700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1400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1400</c:v>
                </c:pt>
              </c:numCache>
            </c:numRef>
          </c:val>
        </c:ser>
        <c:axId val="141978624"/>
        <c:axId val="142095104"/>
      </c:barChart>
      <c:catAx>
        <c:axId val="141978624"/>
        <c:scaling>
          <c:orientation val="minMax"/>
        </c:scaling>
        <c:axPos val="l"/>
        <c:numFmt formatCode="General" sourceLinked="1"/>
        <c:majorTickMark val="none"/>
        <c:tickLblPos val="nextTo"/>
        <c:crossAx val="142095104"/>
        <c:crosses val="autoZero"/>
        <c:auto val="1"/>
        <c:lblAlgn val="ctr"/>
        <c:lblOffset val="100"/>
      </c:catAx>
      <c:valAx>
        <c:axId val="142095104"/>
        <c:scaling>
          <c:orientation val="minMax"/>
        </c:scaling>
        <c:axPos val="b"/>
        <c:majorGridlines/>
        <c:numFmt formatCode="#,##0.0" sourceLinked="1"/>
        <c:majorTickMark val="none"/>
        <c:tickLblPos val="nextTo"/>
        <c:crossAx val="141978624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13200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10700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10700</c:v>
                </c:pt>
              </c:numCache>
            </c:numRef>
          </c:val>
        </c:ser>
        <c:axId val="142130560"/>
        <c:axId val="142136448"/>
      </c:barChart>
      <c:catAx>
        <c:axId val="142130560"/>
        <c:scaling>
          <c:orientation val="minMax"/>
        </c:scaling>
        <c:axPos val="l"/>
        <c:numFmt formatCode="General" sourceLinked="1"/>
        <c:majorTickMark val="none"/>
        <c:tickLblPos val="nextTo"/>
        <c:crossAx val="142136448"/>
        <c:crosses val="autoZero"/>
        <c:auto val="1"/>
        <c:lblAlgn val="ctr"/>
        <c:lblOffset val="100"/>
      </c:catAx>
      <c:valAx>
        <c:axId val="142136448"/>
        <c:scaling>
          <c:orientation val="minMax"/>
        </c:scaling>
        <c:axPos val="b"/>
        <c:majorGridlines/>
        <c:numFmt formatCode="#,##0.0" sourceLinked="1"/>
        <c:majorTickMark val="none"/>
        <c:tickLblPos val="nextTo"/>
        <c:crossAx val="142130560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4580900807915012E-2"/>
          <c:y val="0"/>
          <c:w val="0.9159059846063615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1300" baseline="0"/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300" baseline="0"/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поступления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0.74173854646022763</c:v>
                </c:pt>
                <c:pt idx="1">
                  <c:v>0.25826145353977276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8235727690949549E-3"/>
          <c:y val="0"/>
          <c:w val="0.9159059846063615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поступления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0.76199919638112479</c:v>
                </c:pt>
                <c:pt idx="1">
                  <c:v>0.23800080361887727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9105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10365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10765</c:v>
                </c:pt>
              </c:numCache>
            </c:numRef>
          </c:val>
        </c:ser>
        <c:axId val="134549888"/>
        <c:axId val="134551424"/>
      </c:barChart>
      <c:catAx>
        <c:axId val="134549888"/>
        <c:scaling>
          <c:orientation val="minMax"/>
        </c:scaling>
        <c:axPos val="l"/>
        <c:numFmt formatCode="General" sourceLinked="1"/>
        <c:majorTickMark val="none"/>
        <c:tickLblPos val="nextTo"/>
        <c:crossAx val="134551424"/>
        <c:crosses val="autoZero"/>
        <c:auto val="1"/>
        <c:lblAlgn val="ctr"/>
        <c:lblOffset val="100"/>
      </c:catAx>
      <c:valAx>
        <c:axId val="134551424"/>
        <c:scaling>
          <c:orientation val="minMax"/>
        </c:scaling>
        <c:axPos val="b"/>
        <c:majorGridlines/>
        <c:numFmt formatCode="#,##0.0" sourceLinked="1"/>
        <c:majorTickMark val="none"/>
        <c:tickLblPos val="nextTo"/>
        <c:crossAx val="13454988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8666666666666704E-2"/>
          <c:y val="0"/>
          <c:w val="0.68763763123360067"/>
          <c:h val="0.817750000000000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5564.6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5758.7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5816.3</c:v>
                </c:pt>
              </c:numCache>
            </c:numRef>
          </c:val>
        </c:ser>
        <c:axId val="134611712"/>
        <c:axId val="134613248"/>
      </c:barChart>
      <c:catAx>
        <c:axId val="134611712"/>
        <c:scaling>
          <c:orientation val="minMax"/>
        </c:scaling>
        <c:delete val="1"/>
        <c:axPos val="l"/>
        <c:numFmt formatCode="General" sourceLinked="1"/>
        <c:tickLblPos val="none"/>
        <c:crossAx val="134613248"/>
        <c:crosses val="autoZero"/>
        <c:auto val="1"/>
        <c:lblAlgn val="ctr"/>
        <c:lblOffset val="100"/>
      </c:catAx>
      <c:valAx>
        <c:axId val="134613248"/>
        <c:scaling>
          <c:orientation val="minMax"/>
        </c:scaling>
        <c:axPos val="b"/>
        <c:majorGridlines/>
        <c:numFmt formatCode="#,##0.0" sourceLinked="1"/>
        <c:tickLblPos val="nextTo"/>
        <c:crossAx val="13461171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8479166666666645E-2"/>
          <c:y val="3.437500000000001E-2"/>
          <c:w val="0.69676263123359905"/>
          <c:h val="0.7614999999999999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1394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1394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1394</c:v>
                </c:pt>
              </c:numCache>
            </c:numRef>
          </c:val>
        </c:ser>
        <c:axId val="134696960"/>
        <c:axId val="134698496"/>
      </c:barChart>
      <c:catAx>
        <c:axId val="134696960"/>
        <c:scaling>
          <c:orientation val="minMax"/>
        </c:scaling>
        <c:delete val="1"/>
        <c:axPos val="l"/>
        <c:numFmt formatCode="General" sourceLinked="1"/>
        <c:tickLblPos val="none"/>
        <c:crossAx val="134698496"/>
        <c:crosses val="autoZero"/>
        <c:auto val="1"/>
        <c:lblAlgn val="ctr"/>
        <c:lblOffset val="100"/>
      </c:catAx>
      <c:valAx>
        <c:axId val="13469849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ru-RU"/>
          </a:p>
        </c:txPr>
        <c:crossAx val="13469696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2833333333333328E-2"/>
          <c:y val="0"/>
          <c:w val="0.68763763123360067"/>
          <c:h val="0.817750000000000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8200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8500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8500</c:v>
                </c:pt>
              </c:numCache>
            </c:numRef>
          </c:val>
        </c:ser>
        <c:axId val="134812032"/>
        <c:axId val="134813568"/>
      </c:barChart>
      <c:catAx>
        <c:axId val="134812032"/>
        <c:scaling>
          <c:orientation val="minMax"/>
        </c:scaling>
        <c:delete val="1"/>
        <c:axPos val="l"/>
        <c:numFmt formatCode="General" sourceLinked="1"/>
        <c:tickLblPos val="none"/>
        <c:crossAx val="134813568"/>
        <c:crosses val="autoZero"/>
        <c:auto val="1"/>
        <c:lblAlgn val="ctr"/>
        <c:lblOffset val="100"/>
      </c:catAx>
      <c:valAx>
        <c:axId val="134813568"/>
        <c:scaling>
          <c:orientation val="minMax"/>
        </c:scaling>
        <c:axPos val="b"/>
        <c:majorGridlines/>
        <c:numFmt formatCode="#,##0.0" sourceLinked="1"/>
        <c:tickLblPos val="nextTo"/>
        <c:crossAx val="13481203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2833333333333328E-2"/>
          <c:y val="0"/>
          <c:w val="0.68763763123360078"/>
          <c:h val="0.817750000000000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axId val="135352704"/>
        <c:axId val="135354240"/>
      </c:barChart>
      <c:catAx>
        <c:axId val="135352704"/>
        <c:scaling>
          <c:orientation val="minMax"/>
        </c:scaling>
        <c:delete val="1"/>
        <c:axPos val="l"/>
        <c:numFmt formatCode="General" sourceLinked="1"/>
        <c:tickLblPos val="none"/>
        <c:crossAx val="135354240"/>
        <c:crosses val="autoZero"/>
        <c:auto val="1"/>
        <c:lblAlgn val="ctr"/>
        <c:lblOffset val="100"/>
      </c:catAx>
      <c:valAx>
        <c:axId val="135354240"/>
        <c:scaling>
          <c:orientation val="minMax"/>
        </c:scaling>
        <c:axPos val="b"/>
        <c:majorGridlines/>
        <c:numFmt formatCode="General" sourceLinked="1"/>
        <c:tickLblPos val="nextTo"/>
        <c:crossAx val="13535270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7613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7181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7181</c:v>
                </c:pt>
              </c:numCache>
            </c:numRef>
          </c:val>
        </c:ser>
        <c:axId val="135050752"/>
        <c:axId val="135052288"/>
      </c:barChart>
      <c:catAx>
        <c:axId val="135050752"/>
        <c:scaling>
          <c:orientation val="minMax"/>
        </c:scaling>
        <c:axPos val="l"/>
        <c:numFmt formatCode="General" sourceLinked="1"/>
        <c:majorTickMark val="none"/>
        <c:tickLblPos val="nextTo"/>
        <c:crossAx val="135052288"/>
        <c:crosses val="autoZero"/>
        <c:auto val="1"/>
        <c:lblAlgn val="ctr"/>
        <c:lblOffset val="100"/>
      </c:catAx>
      <c:valAx>
        <c:axId val="135052288"/>
        <c:scaling>
          <c:orientation val="minMax"/>
        </c:scaling>
        <c:axPos val="b"/>
        <c:majorGridlines/>
        <c:numFmt formatCode="#,##0.0" sourceLinked="1"/>
        <c:majorTickMark val="none"/>
        <c:tickLblPos val="nextTo"/>
        <c:crossAx val="13505075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0.79617</cdr:x>
      <cdr:y>0.86656</cdr:y>
    </cdr:from>
    <cdr:to>
      <cdr:x>1</cdr:x>
      <cdr:y>0.94966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880716" y="3369556"/>
          <a:ext cx="1213209" cy="32311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0.847</cdr:x>
      <cdr:y>0.76484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81856" y="367969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0.79701</cdr:x>
      <cdr:y>0.85446</cdr:y>
    </cdr:from>
    <cdr:to>
      <cdr:x>1</cdr:x>
      <cdr:y>0.93755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953294" y="3322501"/>
          <a:ext cx="1213209" cy="323116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0.83204</cdr:x>
      <cdr:y>0.86133</cdr:y>
    </cdr:from>
    <cdr:to>
      <cdr:x>1</cdr:x>
      <cdr:y>0.94923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72098" y="3500462"/>
          <a:ext cx="102390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/>
            <a:t>Тыс. руб.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0.83204</cdr:x>
      <cdr:y>0.86133</cdr:y>
    </cdr:from>
    <cdr:to>
      <cdr:x>1</cdr:x>
      <cdr:y>0.94923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72098" y="3500462"/>
          <a:ext cx="102390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/>
            <a:t>Тыс. руб.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F4538-6372-4CE7-BBEA-6DD5C4E9FDF4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3C516-402A-43B7-89E3-8E0F76BE2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9F15608-F964-4F05-9869-A31F3047F50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Заметки 2"/>
          <p:cNvSpPr>
            <a:spLocks noGrp="1" noEditPoint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Заметки 2"/>
          <p:cNvSpPr>
            <a:spLocks noGrp="1" noEditPoint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Заметки 2"/>
          <p:cNvSpPr>
            <a:spLocks noGrp="1" noEditPoint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Заметки 2"/>
          <p:cNvSpPr>
            <a:spLocks noGrp="1" noEditPoint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Заметки 2"/>
          <p:cNvSpPr>
            <a:spLocks noGrp="1" noEditPoint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Заметки 2"/>
          <p:cNvSpPr>
            <a:spLocks noGrp="1" noEditPoint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31653586-EE16-4F72-806B-18E50EF42A6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5BDF5F2-8621-430F-8DA0-3FC80F5E7C1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3AE8E2A9-7F84-488F-A60A-193737388F1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E3E73C3-0851-48CE-95C4-245C0A01B76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1EBBE88-2BE4-4780-B4C4-6881952C862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Заметки 2"/>
          <p:cNvSpPr>
            <a:spLocks noGrp="1" noEditPoint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Заметки 2"/>
          <p:cNvSpPr>
            <a:spLocks noGrp="1" noEditPoint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Заметки 2"/>
          <p:cNvSpPr>
            <a:spLocks noGrp="1" noEditPoint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1C86771-9A60-4B3C-A3B6-6046C1D1D1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804E4ED5-DDA3-4BEF-85B8-836F2F4FAB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AA586AA-F88B-494E-8A23-BCC2206875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Заметки 2"/>
          <p:cNvSpPr>
            <a:spLocks noGrp="1" noEditPoint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9A864059-13A4-494C-9FFE-E65ACBC9DFD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474012BD-C9F2-4395-9365-C912E98DF1B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Заметки 2"/>
          <p:cNvSpPr>
            <a:spLocks noGrp="1" noEditPoint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 noEditPoint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 noEditPoints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lvl="0"/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 noEditPoints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 noEditPoints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 noEditPoints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 noEditPoints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 noEditPoints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 noEditPoints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 noEditPoints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 noEditPoints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 noEditPoints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 noEditPoints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 noEditPoints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 noEditPoints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 noEditPoints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 noEditPoints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 bwMode="auto">
          <a:xfrm>
            <a:off x="-9525" y="-7144"/>
            <a:ext cx="9163050" cy="104140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/>
          <p:nvPr/>
        </p:nvSpPr>
        <p:spPr bwMode="auto">
          <a:xfrm>
            <a:off x="4381500" y="-7144"/>
            <a:ext cx="4762500" cy="638175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 noEditPoints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 noEditPoints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 noEditPoints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 noEditPoints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 noEditPoints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/>
              <a:gdLst/>
              <a:ahLst/>
              <a:cxn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/>
            <a:lstStyle/>
            <a:p>
              <a:endParaRPr kumimoji="0" lang="en-US"/>
            </a:p>
          </p:txBody>
        </p:sp>
        <p:sp>
          <p:nvSpPr>
            <p:cNvPr id="13" name="Полилиния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/>
              <a:gdLst/>
              <a:ahLst/>
              <a:cxn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ctrTitle"/>
          </p:nvPr>
        </p:nvSpPr>
        <p:spPr>
          <a:xfrm>
            <a:off x="533400" y="2714620"/>
            <a:ext cx="7851648" cy="264320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БЮДЖЕТ </a:t>
            </a:r>
            <a:r>
              <a:rPr lang="ru-RU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ГРАЖДАН</a:t>
            </a:r>
            <a:br>
              <a:rPr lang="ru-RU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ПРОЕКТ БЮДЖЕТА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371600" y="5286388"/>
            <a:ext cx="6400800" cy="3524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2024 год  и на плановый период 2025и 2026 годов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anchor="ctr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Object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3000364" cy="35176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285852" y="142873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43504" y="5857892"/>
            <a:ext cx="36433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/>
              <a:t>Государственная пошлина -  денежный сбор, взимаемый уполномоченными официальными органами при выполнении ими определённых функций в размерах, предусмотренных законодательством государства. (100%)</a:t>
            </a:r>
            <a:endParaRPr lang="ru-RU" sz="1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16799" y="928670"/>
            <a:ext cx="45104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Государственная пошлина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285852" y="1571612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00166" y="1500174"/>
            <a:ext cx="7426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Арендная плата за земельные участки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285852" y="1571612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500174"/>
            <a:ext cx="806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Аренда муниципального имущества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285852" y="1571612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500174"/>
            <a:ext cx="806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Наем жилых помещений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285852" y="1571612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500174"/>
            <a:ext cx="806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Доходы от оказания платных услуг (работ)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285852" y="1571612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500174"/>
            <a:ext cx="806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Продажа муниципального имущества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57200" y="500042"/>
            <a:ext cx="83058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Безвозмездные поступления в доходной части бюджета</a:t>
            </a:r>
            <a:endParaRPr lang="ru-RU" sz="3600" dirty="0"/>
          </a:p>
        </p:txBody>
      </p:sp>
      <p:graphicFrame>
        <p:nvGraphicFramePr>
          <p:cNvPr id="3" name="Объект 2"/>
          <p:cNvGraphicFramePr/>
          <p:nvPr/>
        </p:nvGraphicFramePr>
        <p:xfrm>
          <a:off x="571472" y="1780195"/>
          <a:ext cx="8229600" cy="490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258"/>
                <a:gridCol w="1296144"/>
                <a:gridCol w="1368152"/>
                <a:gridCol w="1461046"/>
              </a:tblGrid>
              <a:tr h="405859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2026 год</a:t>
                      </a:r>
                      <a:endParaRPr lang="ru-RU" dirty="0"/>
                    </a:p>
                  </a:txBody>
                  <a:tcPr/>
                </a:tc>
              </a:tr>
              <a:tr h="946375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Субвенция на осуществление отдельного  государственного полномочия Ленинградской области в сфере административных правоотношений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</a:p>
                  </a:txBody>
                  <a:tcPr/>
                </a:tc>
              </a:tr>
              <a:tr h="710253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Субвенции бюджетам городских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41149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Субсидии бюджетам городских поселений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29 777,7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1 754,6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1 754,6</a:t>
                      </a:r>
                      <a:endParaRPr lang="ru-RU" dirty="0"/>
                    </a:p>
                  </a:txBody>
                  <a:tcPr/>
                </a:tc>
              </a:tr>
              <a:tr h="507323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Дотации бюджетам городских поселений на выравнивание бюджетной обеспеченности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15 114,4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15 396,2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14 033,6</a:t>
                      </a:r>
                      <a:endParaRPr lang="ru-RU" dirty="0"/>
                    </a:p>
                  </a:txBody>
                  <a:tcPr/>
                </a:tc>
              </a:tr>
              <a:tr h="507323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Межбюджетные трансферты на содержание автомобильных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дорог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734,1</a:t>
                      </a:r>
                      <a:endParaRPr lang="ru-RU" dirty="0"/>
                    </a:p>
                  </a:txBody>
                  <a:tcPr/>
                </a:tc>
              </a:tr>
              <a:tr h="96339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Межбюджетный трансферт на поддержку общественной инфраструктуры,</a:t>
                      </a:r>
                      <a:r>
                        <a:rPr lang="ru-RU" sz="1200" baseline="0" dirty="0" smtClean="0"/>
                        <a:t> обеспечение устойчивого функционирования объектов социальной сферы, мероприятий по благоустройству территорий поселения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r>
                        <a:rPr lang="ru-RU" baseline="0" dirty="0" smtClean="0"/>
                        <a:t> 000,0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41149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Итого: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50 958,2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18 228,3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15 525,8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МЕСТНОГО БЮДЖЕТА НА 2024-2026 ГОДЫ</a:t>
            </a:r>
            <a:endParaRPr lang="ru-RU" sz="3600" dirty="0"/>
          </a:p>
        </p:txBody>
      </p:sp>
      <p:graphicFrame>
        <p:nvGraphicFramePr>
          <p:cNvPr id="3" name="Объект 3"/>
          <p:cNvGraphicFramePr/>
          <p:nvPr/>
        </p:nvGraphicFramePr>
        <p:xfrm>
          <a:off x="285720" y="1357298"/>
          <a:ext cx="8715436" cy="4929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6469"/>
                <a:gridCol w="1175658"/>
                <a:gridCol w="1515179"/>
                <a:gridCol w="1683532"/>
                <a:gridCol w="1644598"/>
              </a:tblGrid>
              <a:tr h="396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8710" algn="l"/>
                        </a:tabLs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Раздел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2024 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2025 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2026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</a:tr>
              <a:tr h="327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itchFamily="34" charset="0"/>
                        </a:rPr>
                        <a:t>Расходов 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itchFamily="34" charset="0"/>
                        </a:rPr>
                        <a:t>всего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 </a:t>
                      </a:r>
                      <a:r>
                        <a:rPr lang="ru-RU" sz="1000" b="1" dirty="0" err="1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х</a:t>
                      </a:r>
                      <a:endParaRPr lang="ru-RU" sz="16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109 161,3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66 338,3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63 393,4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3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itchFamily="34" charset="0"/>
                        </a:rPr>
                        <a:t>Общегосударственные вопросы, из них: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0100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17 963,7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17 209,4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17 200,6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567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Constantia (Основной текст)"/>
                          <a:ea typeface="Times New Roman" panose="02020603050405020304" pitchFamily="18" charset="0"/>
                          <a:cs typeface="Arial" pitchFamily="34" charset="0"/>
                        </a:rPr>
                        <a:t>Функционирование законодательных (представительных) органов государственной власти и местного самоуправления</a:t>
                      </a:r>
                      <a:endParaRPr lang="ru-RU" sz="1000" b="0" dirty="0">
                        <a:effectLst/>
                        <a:latin typeface="Constantia (Основной текст)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0103</a:t>
                      </a:r>
                      <a:endParaRPr lang="ru-RU" sz="16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311,1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311,7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291,2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21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Функционирование Правительства Российской Федерации, высших органов исполнительной власти субъектов Российской Федерации, местных администраций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0104</a:t>
                      </a:r>
                      <a:endParaRPr lang="ru-RU" sz="16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14 799,3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16 100,9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16 112,6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92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деятельности финансовых, налоговых и таможенных органов и органов надзора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0106</a:t>
                      </a:r>
                      <a:endParaRPr lang="ru-RU" sz="16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473,3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784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itchFamily="34" charset="0"/>
                        </a:rPr>
                        <a:t>Обеспечение проведения выборов и референдумов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0107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</a:t>
                      </a:r>
                      <a:r>
                        <a:rPr lang="ru-RU" sz="1000" baseline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 077,9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58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Резервные фонды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0111</a:t>
                      </a:r>
                      <a:endParaRPr lang="ru-RU" sz="16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250,0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100,0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100,0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5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Другие общегосударственные вопросы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0113</a:t>
                      </a:r>
                      <a:endParaRPr lang="ru-RU" sz="16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1 052,1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696,8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696,8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7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onstantia (Основной текст)"/>
                          <a:ea typeface="Times New Roman" panose="02020603050405020304" pitchFamily="18" charset="0"/>
                          <a:cs typeface="Arial" pitchFamily="34" charset="0"/>
                        </a:rPr>
                        <a:t>Национальная оборона, из</a:t>
                      </a:r>
                      <a:r>
                        <a:rPr lang="ru-RU" sz="1000" baseline="0" dirty="0" smtClean="0">
                          <a:effectLst/>
                          <a:latin typeface="Constantia (Основной текст)"/>
                          <a:ea typeface="Times New Roman" panose="02020603050405020304" pitchFamily="18" charset="0"/>
                          <a:cs typeface="Arial" pitchFamily="34" charset="0"/>
                        </a:rPr>
                        <a:t> них:</a:t>
                      </a:r>
                      <a:endParaRPr lang="ru-RU" sz="1600" dirty="0">
                        <a:effectLst/>
                        <a:latin typeface="Constantia (Основной текст)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0200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328,5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339,9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6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Мобилизационная и вневойсковая подготовка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0203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328,5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339,9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МЕСТНОГО БЮДЖЕТА НА 2024-2026 ГОДЫ</a:t>
            </a:r>
            <a:endParaRPr lang="ru-RU" sz="3600" dirty="0"/>
          </a:p>
        </p:txBody>
      </p:sp>
      <p:graphicFrame>
        <p:nvGraphicFramePr>
          <p:cNvPr id="3" name="Объект 3"/>
          <p:cNvGraphicFramePr/>
          <p:nvPr/>
        </p:nvGraphicFramePr>
        <p:xfrm>
          <a:off x="323526" y="1571607"/>
          <a:ext cx="8677629" cy="5077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4772"/>
                <a:gridCol w="1170558"/>
                <a:gridCol w="1508606"/>
                <a:gridCol w="1676229"/>
                <a:gridCol w="1637464"/>
              </a:tblGrid>
              <a:tr h="371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8710" algn="l"/>
                        </a:tabLs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Раздел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2024 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2025 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2026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</a:tr>
              <a:tr h="309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0300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780,0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19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itchFamily="34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0309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700,0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74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Tx/>
                        <a:buNone/>
                      </a:pPr>
                      <a:endParaRPr lang="ru-RU" sz="1000" dirty="0" smtClean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0310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80,0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7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</a:t>
                      </a:r>
                      <a:r>
                        <a:rPr lang="ru-RU" sz="1000" b="1" dirty="0" smtClean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экономика, из них:</a:t>
                      </a:r>
                      <a:endParaRPr lang="ru-RU" sz="1100" dirty="0">
                        <a:latin typeface="+mn-lt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0400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35 446,2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6 965,3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7 022,9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  <a:endParaRPr lang="ru-RU" sz="1100" b="0" dirty="0">
                        <a:latin typeface="+mn-lt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0409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34 946,2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6 893,3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6 950,9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75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  <a:endParaRPr lang="ru-RU" sz="1100" b="0" dirty="0">
                        <a:latin typeface="+mn-lt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0410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18,0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18,0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18,0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67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Другие вопросы в области национальной экономики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0412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482,0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54,0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54,0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45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</a:t>
                      </a:r>
                      <a:r>
                        <a:rPr lang="ru-RU" sz="1000" b="1" dirty="0" smtClean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хозяйство, из них:</a:t>
                      </a:r>
                      <a:endParaRPr lang="ru-RU" sz="1100" dirty="0">
                        <a:latin typeface="+mn-lt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0500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36 652,1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21 654,5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19 030,6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75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1100" b="0" dirty="0">
                        <a:latin typeface="+mn-lt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0501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2 114,7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1 766,1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1 650,0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5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100" b="0" dirty="0">
                        <a:latin typeface="+mn-lt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0502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220,0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7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100" b="0" dirty="0">
                        <a:latin typeface="+mn-lt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0503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17 626,0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3 989,5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1 598,5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1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100" b="0" dirty="0">
                        <a:latin typeface="+mn-lt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0505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16 691,4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15 898,9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15 782,1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6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Образование, их них:</a:t>
                      </a:r>
                      <a:endParaRPr lang="ru-RU" sz="1100" dirty="0">
                        <a:latin typeface="Calibri" pitchFamily="34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0700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40,0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40,0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40,0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</a:t>
                      </a:r>
                      <a:endParaRPr lang="ru-RU" sz="1100">
                        <a:latin typeface="Calibri" pitchFamily="34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0707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40,0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40,0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40,0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МЕСТНОГО БЮДЖЕТА НА 2024-2026 ГОДЫ</a:t>
            </a:r>
            <a:endParaRPr lang="ru-RU" sz="3600" dirty="0"/>
          </a:p>
        </p:txBody>
      </p:sp>
      <p:graphicFrame>
        <p:nvGraphicFramePr>
          <p:cNvPr id="3" name="Объект 3"/>
          <p:cNvGraphicFramePr/>
          <p:nvPr/>
        </p:nvGraphicFramePr>
        <p:xfrm>
          <a:off x="323526" y="1571609"/>
          <a:ext cx="8677629" cy="33089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4772"/>
                <a:gridCol w="1170558"/>
                <a:gridCol w="1508606"/>
                <a:gridCol w="1676229"/>
                <a:gridCol w="1637464"/>
              </a:tblGrid>
              <a:tr h="391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8710" algn="l"/>
                        </a:tabLs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Раздел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2024 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2025 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2026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</a:tr>
              <a:tr h="323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кинематография,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из них:</a:t>
                      </a:r>
                      <a:endParaRPr lang="ru-RU" sz="1100" dirty="0">
                        <a:latin typeface="Calibri" pitchFamily="34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0800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17 190,1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19 223,6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19 233,7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3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</a:t>
                      </a:r>
                      <a:endParaRPr lang="ru-RU" sz="1100">
                        <a:latin typeface="Calibri" pitchFamily="34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0801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16 955,1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18 988,6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18 998,7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3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кинематографии </a:t>
                      </a:r>
                      <a:endParaRPr lang="ru-RU" sz="1100" dirty="0">
                        <a:latin typeface="Calibri" pitchFamily="34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0804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235,0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235,0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235,0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3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политика, из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них:</a:t>
                      </a:r>
                      <a:endParaRPr lang="ru-RU" sz="1100" dirty="0">
                        <a:latin typeface="Calibri" pitchFamily="34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1000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585,7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612,7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612,7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3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  <a:endParaRPr lang="ru-RU" sz="1100" dirty="0">
                        <a:latin typeface="Calibri" pitchFamily="34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1001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585,73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612,7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612,7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3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</a:t>
                      </a:r>
                      <a:r>
                        <a:rPr lang="ru-RU" sz="1000" b="1" dirty="0" smtClean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спорт, из них:</a:t>
                      </a:r>
                      <a:endParaRPr lang="ru-RU" sz="1100" dirty="0">
                        <a:latin typeface="+mn-lt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1100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75,0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55,0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55,0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4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Массовый  спорт</a:t>
                      </a:r>
                      <a:endParaRPr lang="ru-RU" sz="1100" b="0" dirty="0">
                        <a:latin typeface="Calibri" pitchFamily="34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1102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75,0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55,0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55,0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4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</a:t>
                      </a:r>
                      <a:r>
                        <a:rPr lang="ru-RU" sz="1000" b="1" dirty="0" smtClean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долга, из них:</a:t>
                      </a:r>
                      <a:endParaRPr lang="ru-RU" sz="1100" dirty="0">
                        <a:latin typeface="+mn-lt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1300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100,0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237,9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237,9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6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  <a:endParaRPr lang="ru-RU" sz="1100" b="0" dirty="0">
                        <a:latin typeface="Calibri" pitchFamily="34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1301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100,0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237,9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237,9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214290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 (Заголовки)"/>
              </a:rPr>
              <a:t>АДМИНИСТРАТИВНО-ТЕРРИТОРИАЛЬНОЕ УСТРОЙСТВО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libri (Заголовки)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2143111"/>
          <a:ext cx="8858312" cy="4500600"/>
        </p:xfrm>
        <a:graphic>
          <a:graphicData uri="http://schemas.openxmlformats.org/drawingml/2006/table">
            <a:tbl>
              <a:tblPr/>
              <a:tblGrid>
                <a:gridCol w="3071834"/>
                <a:gridCol w="5786478"/>
              </a:tblGrid>
              <a:tr h="300040">
                <a:tc row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34996" marR="34996" marT="57573" marB="575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Александровка,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Васильково,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Городище,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Жихарево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Замошье,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Карловка,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Лукинское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Мучихино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Назия, городской поселок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Никольское,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Павловский, хутор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Плитняки, местечко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Подолье,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Сирокасска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Старая Мельница,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232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Административный центром Назиевского городского поселения - городской поселок Назия. "/>
                <a:cs typeface="Times New Roman" pitchFamily="18" charset="0"/>
              </a:rPr>
              <a:t>	</a:t>
            </a:r>
            <a:r>
              <a:rPr lang="ru-RU" sz="1100" dirty="0" err="1" smtClean="0"/>
              <a:t>Назиевское</a:t>
            </a:r>
            <a:r>
              <a:rPr lang="ru-RU" sz="1100" dirty="0" smtClean="0"/>
              <a:t> городское поселение является муниципальным образованием в составе Кировского муниципального района Ленинградской области. Площадь  поселения составляет 52 051,60 Га. Муниципальное образование </a:t>
            </a:r>
            <a:r>
              <a:rPr lang="ru-RU" sz="1100" dirty="0" err="1" smtClean="0"/>
              <a:t>Назиевское</a:t>
            </a:r>
            <a:r>
              <a:rPr lang="ru-RU" sz="1100" dirty="0" smtClean="0"/>
              <a:t> городское поселение включает в себя 15 населенных пунктов, где по состоянию на 01.10.2023 года  проживает 6 704 человека, из них: 6 171 чел. – городское население, 533 чел. – сельское.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Административный центром Назиевского городского поселения - городской поселок Назия. "/>
                <a:ea typeface="Calibri" pitchFamily="34" charset="0"/>
                <a:cs typeface="Times New Roman" pitchFamily="18" charset="0"/>
              </a:rPr>
              <a:t>Административный центр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Административный центром Назиевского городского поселения - городской поселок Назия. "/>
                <a:ea typeface="Calibri" pitchFamily="34" charset="0"/>
                <a:cs typeface="Times New Roman" pitchFamily="18" charset="0"/>
              </a:rPr>
              <a:t>Назиевского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Административный центром Назиевского городского поселения - городской поселок Назия. "/>
                <a:ea typeface="Calibri" pitchFamily="34" charset="0"/>
                <a:cs typeface="Times New Roman" pitchFamily="18" charset="0"/>
              </a:rPr>
              <a:t> городского поселения - </a:t>
            </a: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Административный центром Назиевского городского поселения - городской поселок Назия. "/>
                <a:ea typeface="Calibri" pitchFamily="34" charset="0"/>
                <a:cs typeface="Times New Roman" pitchFamily="18" charset="0"/>
              </a:rPr>
              <a:t>городской поселок Назия.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Административный центром Назиевского городского поселения - городской поселок Назия. 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Административный центром Назиевского городского поселения - городской поселок Назия. 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Административный центром Назиевского городского поселения - городской поселок Назия. 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ПЕРЕЧЕНЬ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НАСЕЛЕННЫХ ПУНКТОВ В ГРАНИЦАХ МУНИЦИПАЛЬНОГО ОБРАЗОВАНИЯ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Административный центром Назиевского городского поселения - городской поселок Назия. 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Z:\Адеев Д.А\Фото\Фото 2023 г\Сквер\Октябрь\KnMmeddiB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204864"/>
            <a:ext cx="2952328" cy="43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28596" y="188640"/>
            <a:ext cx="8496131" cy="74003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2075" tIns="46038" rIns="92075" bIns="46038" anchor="b">
            <a:normAutofit fontScale="92500" lnSpcReduction="1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SzPct val="100000"/>
              <a:buFontTx/>
              <a:buNone/>
            </a:pPr>
            <a:r>
              <a:rPr kumimoji="1" lang="ru-RU" sz="2400" b="1" i="0" u="none" strike="noStrike" kern="1200" cap="none" spc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latin typeface="+mn-lt"/>
                <a:ea typeface="+mn-ea"/>
                <a:cs typeface="+mn-cs"/>
              </a:rPr>
              <a:t>Структура расходов бюджета поселения в разрезе муниципальных программ на 2024-2026год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34823" y="928670"/>
          <a:ext cx="8866331" cy="552466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173147"/>
                <a:gridCol w="832832"/>
                <a:gridCol w="886912"/>
                <a:gridCol w="973440"/>
              </a:tblGrid>
              <a:tr h="2381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Наименование</a:t>
                      </a:r>
                      <a:endParaRPr lang="ru-RU" sz="1200" b="0" i="0" u="none" strike="noStrike" dirty="0">
                        <a:latin typeface="+mn-lt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smtClean="0"/>
                        <a:t>2024 </a:t>
                      </a:r>
                      <a:r>
                        <a:rPr lang="ru-RU" sz="1200" u="none" strike="noStrike" dirty="0"/>
                        <a:t>год </a:t>
                      </a:r>
                      <a:endParaRPr lang="ru-RU" sz="1200" b="1" i="0" u="none" strike="noStrike" dirty="0">
                        <a:latin typeface="+mn-lt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smtClean="0"/>
                        <a:t>2025 год</a:t>
                      </a:r>
                      <a:endParaRPr lang="ru-RU" sz="1200" b="1" i="0" u="none" strike="noStrike" dirty="0">
                        <a:latin typeface="+mn-lt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smtClean="0"/>
                        <a:t>2026 </a:t>
                      </a:r>
                      <a:r>
                        <a:rPr lang="ru-RU" sz="1200" u="none" strike="noStrike" dirty="0"/>
                        <a:t>год </a:t>
                      </a:r>
                      <a:endParaRPr lang="ru-RU" sz="1200" b="1" i="0" u="none" strike="noStrike" dirty="0">
                        <a:latin typeface="+mn-lt"/>
                      </a:endParaRPr>
                    </a:p>
                  </a:txBody>
                  <a:tcPr marL="5582" marR="5582" marT="5582" marB="0" anchor="ctr"/>
                </a:tc>
              </a:tr>
              <a:tr h="517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Муниципальная программа "О содействии участия населения  в осуществлении местного самоуправления в иных формах  и на частях  территории   </a:t>
                      </a:r>
                      <a:r>
                        <a:rPr lang="ru-RU" sz="1000" u="none" strike="noStrike" dirty="0" smtClean="0"/>
                        <a:t>муниципального образования </a:t>
                      </a:r>
                      <a:r>
                        <a:rPr lang="ru-RU" sz="1000" u="none" strike="noStrike" dirty="0" err="1" smtClean="0"/>
                        <a:t>Назиевское</a:t>
                      </a:r>
                      <a:r>
                        <a:rPr lang="ru-RU" sz="1000" u="none" strike="noStrike" dirty="0" smtClean="0"/>
                        <a:t> </a:t>
                      </a:r>
                      <a:r>
                        <a:rPr lang="ru-RU" sz="1000" u="none" strike="noStrike" dirty="0"/>
                        <a:t>городское  </a:t>
                      </a:r>
                      <a:r>
                        <a:rPr lang="ru-RU" sz="1000" u="none" strike="noStrike" dirty="0" smtClean="0"/>
                        <a:t>поселение Кировского 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2 809,0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5165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smtClean="0"/>
                        <a:t>Муниципальная программа "Совершенствование и развитие улично-дорожной сети в муниципальном образовании </a:t>
                      </a:r>
                      <a:r>
                        <a:rPr lang="ru-RU" sz="1000" u="none" strike="noStrike" dirty="0" err="1" smtClean="0"/>
                        <a:t>Назиевское</a:t>
                      </a:r>
                      <a:r>
                        <a:rPr lang="ru-RU" sz="1000" u="none" strike="noStrike" dirty="0" smtClean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30 501,5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5 958,7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latin typeface="+mn-lt"/>
                        </a:rPr>
                        <a:t>6 016,3</a:t>
                      </a:r>
                    </a:p>
                  </a:txBody>
                  <a:tcPr marL="5582" marR="5582" marT="5582" marB="0" anchor="b"/>
                </a:tc>
              </a:tr>
              <a:tr h="68667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smtClean="0"/>
                        <a:t>Муниципальная программа "Развитие и поддержка малого, среднего бизнеса и физических лиц, применяющих специальный налоговый режим «Налог на профессиональный доход», на территории  муниципального образования </a:t>
                      </a:r>
                      <a:r>
                        <a:rPr lang="ru-RU" sz="1000" u="none" strike="noStrike" dirty="0" err="1" smtClean="0"/>
                        <a:t>Назиевское</a:t>
                      </a:r>
                      <a:r>
                        <a:rPr lang="ru-RU" sz="1000" u="none" strike="noStrike" dirty="0" smtClean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60,0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71733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Муниципальная программа "О содействии участия населения в осуществлении местного самоуправления в иных формах на частях территорий, являющихся административным центром муниципального образования </a:t>
                      </a:r>
                      <a:r>
                        <a:rPr lang="ru-RU" sz="1000" u="none" strike="noStrike" dirty="0" err="1"/>
                        <a:t>Назиевское</a:t>
                      </a:r>
                      <a:r>
                        <a:rPr lang="ru-RU" sz="1000" u="none" strike="noStrike" dirty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1 146,5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5379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Муниципальная программа "Обеспечение безопасности жизнедеятельности на территории муниципального образования </a:t>
                      </a:r>
                      <a:r>
                        <a:rPr lang="ru-RU" sz="1000" u="none" strike="noStrike" dirty="0" err="1"/>
                        <a:t>Назиевское</a:t>
                      </a:r>
                      <a:r>
                        <a:rPr lang="ru-RU" sz="1000" u="none" strike="noStrike" dirty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70,0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latin typeface="+mn-lt"/>
                        </a:rPr>
                        <a:t>0,0</a:t>
                      </a: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+mn-lt"/>
                        </a:rPr>
                        <a:t>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5209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Муниципальная программа "Формирование законопослушного поведения участников дорожного движения на территории муниципального образования </a:t>
                      </a:r>
                      <a:r>
                        <a:rPr lang="ru-RU" sz="1000" u="none" strike="noStrike" dirty="0" err="1"/>
                        <a:t>Назиевское</a:t>
                      </a:r>
                      <a:r>
                        <a:rPr lang="ru-RU" sz="1000" u="none" strike="noStrike" dirty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40,0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40,0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40,0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37378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+mn-lt"/>
                        </a:rPr>
                        <a:t>Муниципальная программа "Формирование комфортной городской среды муниципального образования Назиевское городское поселение Кировского муниципального района Ленинградской области"</a:t>
                      </a: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+mn-lt"/>
                        </a:rPr>
                        <a:t>8 422,3</a:t>
                      </a: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+mn-lt"/>
                        </a:rPr>
                        <a:t>0,0</a:t>
                      </a: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+mn-lt"/>
                        </a:rPr>
                        <a:t>0,0</a:t>
                      </a:r>
                    </a:p>
                  </a:txBody>
                  <a:tcPr marL="5582" marR="5582" marT="5582" marB="0" anchor="b"/>
                </a:tc>
              </a:tr>
              <a:tr h="37378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latin typeface="+mn-lt"/>
                        </a:rPr>
                        <a:t>Муниципальная программа "Благоустройство территории в муниципальном образовании </a:t>
                      </a:r>
                      <a:r>
                        <a:rPr lang="ru-RU" sz="1000" b="0" i="0" u="none" strike="noStrike" dirty="0" err="1" smtClean="0">
                          <a:latin typeface="+mn-lt"/>
                        </a:rPr>
                        <a:t>Назиевское</a:t>
                      </a:r>
                      <a:r>
                        <a:rPr lang="ru-RU" sz="1000" b="0" i="0" u="none" strike="noStrike" dirty="0" smtClean="0">
                          <a:latin typeface="+mn-lt"/>
                        </a:rPr>
                        <a:t> городское поселение Кировского муниципального района Ленинградской области"</a:t>
                      </a:r>
                      <a:endParaRPr lang="ru-RU" sz="1000" b="0" i="0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+mn-lt"/>
                        </a:rPr>
                        <a:t>2 822,8</a:t>
                      </a:r>
                      <a:endParaRPr lang="ru-RU" sz="1200" b="0" i="0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+mn-lt"/>
                        </a:rPr>
                        <a:t>0,0</a:t>
                      </a:r>
                      <a:endParaRPr lang="ru-RU" sz="1200" b="0" i="0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+mn-lt"/>
                        </a:rPr>
                        <a:t>0,0</a:t>
                      </a:r>
                      <a:endParaRPr lang="ru-RU" sz="1200" b="0" i="0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5209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Муниципальная программа "Развитие культуры, физической культуры и спорта в муниципальном образовании </a:t>
                      </a:r>
                      <a:r>
                        <a:rPr lang="ru-RU" sz="1000" u="none" strike="noStrike" dirty="0" err="1"/>
                        <a:t>Назиевское</a:t>
                      </a:r>
                      <a:r>
                        <a:rPr lang="ru-RU" sz="1000" u="none" strike="noStrike" dirty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17 265,1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19 278,6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19 288,7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5209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Муниципальная программа "Противодействие экстремизму и профилактика терроризма на территории муниципального образования </a:t>
                      </a:r>
                      <a:r>
                        <a:rPr lang="ru-RU" sz="1000" u="none" strike="noStrike" dirty="0" err="1"/>
                        <a:t>Назиевское</a:t>
                      </a:r>
                      <a:r>
                        <a:rPr lang="ru-RU" sz="1000" u="none" strike="noStrike" dirty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10,0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00,0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732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НЕПРОГРАММНЫХ РАСХОДОВ на 2024-2026 года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500035"/>
          <a:ext cx="9143999" cy="6354661"/>
        </p:xfrm>
        <a:graphic>
          <a:graphicData uri="http://schemas.openxmlformats.org/drawingml/2006/table">
            <a:tbl>
              <a:tblPr/>
              <a:tblGrid>
                <a:gridCol w="6364224"/>
                <a:gridCol w="859536"/>
                <a:gridCol w="916229"/>
                <a:gridCol w="1004010"/>
              </a:tblGrid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органов местного самоуправления</a:t>
                      </a:r>
                      <a:endParaRPr lang="ru-RU" sz="1000" b="1" i="1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15 110,4</a:t>
                      </a:r>
                      <a:endParaRPr lang="ru-RU" sz="1000" b="1" i="1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16 412,6</a:t>
                      </a:r>
                      <a:endParaRPr lang="ru-RU" sz="1000" b="1" i="1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16 403,8</a:t>
                      </a:r>
                      <a:endParaRPr lang="ru-RU" sz="1000" b="1" i="1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представительных органов муниципальных образований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311,1</a:t>
                      </a:r>
                      <a:endParaRPr lang="ru-RU" sz="1000" i="1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Calibri" pitchFamily="34" charset="0"/>
                          <a:cs typeface="Times New Roman" panose="02020603050405020304" pitchFamily="18" charset="0"/>
                        </a:rPr>
                        <a:t>311,7</a:t>
                      </a: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291,2</a:t>
                      </a:r>
                      <a:endParaRPr lang="ru-RU" sz="1000" i="1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аппаратов органов местного самоуправления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14 359,5</a:t>
                      </a:r>
                      <a:endParaRPr lang="ru-RU" sz="1000" i="1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14 353,2</a:t>
                      </a:r>
                      <a:endParaRPr lang="ru-RU" sz="1000" i="1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14 363,9</a:t>
                      </a:r>
                      <a:endParaRPr lang="ru-RU" sz="1000" i="1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Главы местной администрации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436,3</a:t>
                      </a:r>
                      <a:endParaRPr lang="ru-RU" sz="1000" i="1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1 745,2</a:t>
                      </a:r>
                      <a:endParaRPr lang="ru-RU" sz="1000" i="1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1 745,2</a:t>
                      </a:r>
                      <a:endParaRPr lang="ru-RU" sz="1000" i="1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Сфера административных правоотношений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000" i="1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000" i="1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000" i="1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программные </a:t>
                      </a:r>
                      <a:r>
                        <a:rPr lang="ru-RU" sz="1000" b="1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000" b="1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29 825,8</a:t>
                      </a:r>
                      <a:endParaRPr lang="ru-RU" sz="1000" b="1" i="1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24 648,4</a:t>
                      </a:r>
                      <a:endParaRPr lang="ru-RU" sz="1000" b="1" i="1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21 684,6</a:t>
                      </a:r>
                      <a:endParaRPr lang="ru-RU" sz="1000" b="1" i="1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(услуги, работы) муниципальных учреждений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Calibri" pitchFamily="34" charset="0"/>
                          <a:cs typeface="Times New Roman" panose="02020603050405020304" pitchFamily="18" charset="0"/>
                        </a:rPr>
                        <a:t>16 691,4</a:t>
                      </a: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Calibri" pitchFamily="34" charset="0"/>
                          <a:cs typeface="Times New Roman" panose="02020603050405020304" pitchFamily="18" charset="0"/>
                        </a:rPr>
                        <a:t>15 898,9</a:t>
                      </a: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Calibri" pitchFamily="34" charset="0"/>
                          <a:cs typeface="Times New Roman" panose="02020603050405020304" pitchFamily="18" charset="0"/>
                        </a:rPr>
                        <a:t>15 782,1</a:t>
                      </a: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Доплаты к пенсиям муниципальных служащих 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585,7</a:t>
                      </a:r>
                      <a:endParaRPr lang="ru-RU" sz="1000" i="1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612,7</a:t>
                      </a:r>
                      <a:endParaRPr lang="ru-RU" sz="1000" i="1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612,7</a:t>
                      </a:r>
                      <a:endParaRPr lang="ru-RU" sz="1000" i="1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Процентные платежи по муниципальному долгу 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i="1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237,9</a:t>
                      </a:r>
                      <a:endParaRPr lang="ru-RU" sz="1000" i="1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237,9</a:t>
                      </a:r>
                      <a:endParaRPr lang="ru-RU" sz="1000" i="1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Премирование по муниципальному правовому акту администрации вне системы оплаты труда 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Премирование по распоряжению главы </a:t>
                      </a: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 за 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вклад в социально-экономическое и культурное развитие </a:t>
                      </a: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Резервный фонд администрации муниципального образования 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2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Расчеты за услуги по начислению и сбору платы за найм 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110,0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Calibri" pitchFamily="34" charset="0"/>
                          <a:cs typeface="Times New Roman" panose="02020603050405020304" pitchFamily="18" charset="0"/>
                        </a:rPr>
                        <a:t>Проведение выборов в представительные органы муниципального образования</a:t>
                      </a: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Calibri" pitchFamily="34" charset="0"/>
                          <a:cs typeface="Times New Roman" panose="02020603050405020304" pitchFamily="18" charset="0"/>
                        </a:rPr>
                        <a:t>1 077,9</a:t>
                      </a: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Calibri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Calibri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Публикация иной официальной информации в СМИ и информирование жителей о </a:t>
                      </a:r>
                      <a:r>
                        <a:rPr lang="ru-RU" sz="1000" i="1" dirty="0" smtClean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развитии</a:t>
                      </a:r>
                      <a:r>
                        <a:rPr lang="ru-RU" sz="1000" i="1" baseline="0" dirty="0" smtClean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МО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2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аренды объектов движимого и недвижимого имущества, организация учета муниципального имущества и ведение реестра муниципальной собственности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486,6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486,6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486,6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комплексных кадастровых работ 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422,0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54,0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приобретение товаров, работ, услуг в целях обеспечения публикации </a:t>
                      </a:r>
                      <a:r>
                        <a:rPr lang="ru-RU" sz="1000" i="1" dirty="0" smtClean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МПА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84,0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Мероприятия, направленные на создание условий для обеспечения жителей поселения услугами связи 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автомобильных дорог местного значения и искусственных сооружений на них 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455,1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200,5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200,5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в области жилищного хозяйства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 (ремонт) муниципального жилищного фонда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198,6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140,0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уличное освещение 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4 347,0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3 250,0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Взнос на капитальный ремонт общего имущества в многоквартирном доме на территории </a:t>
                      </a:r>
                      <a:r>
                        <a:rPr lang="ru-RU" sz="1000" i="1" dirty="0" smtClean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1 766,1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1 766,1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1 650,0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благоустройства территории поселения (за исключением осуществления дорожной деятельности, капитального ремонта (</a:t>
                      </a:r>
                      <a:r>
                        <a:rPr lang="ru-RU" sz="1000" i="1" dirty="0" err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ремонта</a:t>
                      </a: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дворовых территорий и проездов к ним)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2 033,9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739,5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598,5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в области коммунального хозяйства 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328,5</a:t>
                      </a:r>
                      <a:endParaRPr lang="ru-RU" sz="1000" i="1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339,9</a:t>
                      </a:r>
                      <a:endParaRPr lang="ru-RU" sz="1000" i="1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i="1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полномочий Кировского района на мероприятия по содержанию автомобильных дорог 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734,1</a:t>
                      </a:r>
                      <a:endParaRPr lang="ru-RU" sz="1000" i="1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734,1</a:t>
                      </a:r>
                      <a:endParaRPr lang="ru-RU" sz="1000" i="1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734,1</a:t>
                      </a:r>
                      <a:endParaRPr lang="ru-RU" sz="1000" i="1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части полномочий поселений по формированию, утверждению, исполнению  бюджета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399,6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части полномочий поселений по владению, пользованию и распоряжению имуществом 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180,5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732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НЕПРОГРАММНЫХ РАСХОДОВ на 2024-2026 года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896240"/>
          <a:ext cx="9143999" cy="1171118"/>
        </p:xfrm>
        <a:graphic>
          <a:graphicData uri="http://schemas.openxmlformats.org/drawingml/2006/table">
            <a:tbl>
              <a:tblPr/>
              <a:tblGrid>
                <a:gridCol w="6364224"/>
                <a:gridCol w="859536"/>
                <a:gridCol w="916229"/>
                <a:gridCol w="1004010"/>
              </a:tblGrid>
              <a:tr h="532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земельного контроля поселений за использованием земель на территориях поселений 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149,5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передаваемых полномочий поселений контрольно-счетных органов поселений по осуществлению внешнего муниципального финансового контроля 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73,7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dirty="0">
                        <a:latin typeface="Arial Cyr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10926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anchor="ctr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kumimoji="0" lang="ru-RU" sz="1100" b="0" i="0" u="none" strike="noStrike" cap="none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lang="ru-RU" sz="1100" dirty="0" smtClean="0"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kumimoji="0" lang="ru-RU" sz="1100" b="0" i="0" u="none" strike="noStrike" cap="none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lang="ru-RU" sz="1100" dirty="0" smtClean="0"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Административный центром Назиевского городского поселения - городской поселок Назия. "/>
                <a:cs typeface="Times New Roman" panose="02020603050405020304" pitchFamily="18" charset="0"/>
              </a:rPr>
              <a:t>	</a:t>
            </a:r>
            <a:endParaRPr kumimoji="0" lang="ru-RU" sz="700" b="0" i="0" u="none" strike="noStrike" cap="none" baseline="0" dirty="0" smtClean="0">
              <a:ln>
                <a:noFill/>
              </a:ln>
              <a:solidFill>
                <a:schemeClr val="tx1"/>
              </a:solidFill>
              <a:effectLst/>
              <a:latin typeface="Административный центром Назиевского городского поселения - городской поселок Назия. "/>
              <a:cs typeface="Arial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kumimoji="0" lang="ru-RU" sz="1000" b="1" i="0" u="none" strike="noStrike" cap="none" baseline="0" dirty="0" smtClean="0">
              <a:ln>
                <a:noFill/>
              </a:ln>
              <a:solidFill>
                <a:schemeClr val="tx1"/>
              </a:solidFill>
              <a:effectLst/>
              <a:latin typeface="Административный центром Назиевского городского поселения - городской поселок Назия. 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2428868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СПАСИБО ЗА ВНИМАНИЕ</a:t>
            </a:r>
            <a:r>
              <a:rPr lang="ru-RU" sz="3600" dirty="0" smtClean="0"/>
              <a:t>!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Что такое бюджет для граждан? </a:t>
            </a:r>
          </a:p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Основные понятия. </a:t>
            </a:r>
          </a:p>
          <a:p>
            <a:pPr algn="ctr"/>
            <a:endParaRPr lang="ru-RU" sz="9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Бюджет для граждан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информационный ресурс, содержащий основные положения проекта решения о бюджете, в доступной для широкого круга заинтересованных пользователей форме. Составляется с целью ознакомления граждан с основными целями, задачами и приоритетными направлениями бюджетной политики муниципального образования.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Бюджет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это план доходов и расходов муниципального образования на определенный период (финансовый год).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Доходы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безвозмездные и безвозвратные поступления денежных средств </a:t>
            </a:r>
            <a:endParaRPr lang="en-US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 бюджет.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Расходы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выплачиваемые из бюджета денежные средства в соответствии </a:t>
            </a:r>
            <a:endParaRPr lang="en-US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 установленными полномочиями по расходным обязательствам. </a:t>
            </a:r>
          </a:p>
          <a:p>
            <a:pPr algn="just"/>
            <a:endParaRPr lang="ru-RU" sz="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Профицит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бюджета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превышение доходов над расходами.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Дефицит бюджета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превышение расходов над доходами. </a:t>
            </a:r>
          </a:p>
          <a:p>
            <a:pPr algn="just"/>
            <a:endParaRPr lang="ru-RU" sz="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Бюджетные ассигнования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предельные объёмы денежных средств, предусмотренных в соответствующем финансовом году для исполнения бюджетных обязательств.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Межбюджетные трансферты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Федерации.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Налоговые доходы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– это обязательные, безвозмездные, безвозвратные платежи в пользу бюджета в соответствии с бюджетным и налоговым законодательством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Неналоговые доходы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-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это доходы от государственной и муниципальной собственности или от деятельности с ней; от продажи имущества; административные платежи и штрафные санкции и другие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Субсидия (от лат.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subsidium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— помощь, поддержка)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— выплаты, предоставляемые за счёт государственного или местного бюджета, а также выплаты из специальных фондов для юридических и физических лиц, местных органов власти, других государств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Дотация (от лат.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dotatio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— дар, пожертвование)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—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Субвенция (от лат.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subvenire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«приходить на помощь»)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— межбюджетный трансферт, предоставляемый в целях финансового обеспечения расходных обязательств по переданным полномочиям. Имеет конкретные цели; в отличие от дотации (которая не имеет цели в принципе)...</a:t>
            </a:r>
          </a:p>
          <a:p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57200" y="285728"/>
            <a:ext cx="8305800" cy="71438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Доходы бюджета МО </a:t>
            </a:r>
            <a:r>
              <a:rPr lang="ru-RU" sz="2800" dirty="0" err="1" smtClean="0"/>
              <a:t>Назиевское</a:t>
            </a:r>
            <a:r>
              <a:rPr lang="ru-RU" sz="2800" dirty="0" smtClean="0"/>
              <a:t> городское поселение</a:t>
            </a:r>
            <a:endParaRPr lang="ru-RU" sz="2800" dirty="0"/>
          </a:p>
        </p:txBody>
      </p:sp>
      <p:graphicFrame>
        <p:nvGraphicFramePr>
          <p:cNvPr id="3" name="Объект 2"/>
          <p:cNvGraphicFramePr/>
          <p:nvPr/>
        </p:nvGraphicFramePr>
        <p:xfrm>
          <a:off x="323528" y="2060848"/>
          <a:ext cx="4605662" cy="3582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1643051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2024год </a:t>
            </a:r>
          </a:p>
          <a:p>
            <a:pPr algn="ctr"/>
            <a:r>
              <a:rPr lang="ru-RU" b="1" dirty="0" smtClean="0">
                <a:cs typeface="Arial" pitchFamily="34" charset="0"/>
              </a:rPr>
              <a:t>общая сумма доходов </a:t>
            </a:r>
          </a:p>
          <a:p>
            <a:pPr algn="ctr"/>
            <a:r>
              <a:rPr lang="ru-RU" b="1" dirty="0" smtClean="0">
                <a:cs typeface="Arial" pitchFamily="34" charset="0"/>
              </a:rPr>
              <a:t>103 876,3 тыс.руб.</a:t>
            </a:r>
          </a:p>
          <a:p>
            <a:endParaRPr lang="ru-RU" dirty="0"/>
          </a:p>
        </p:txBody>
      </p:sp>
      <p:graphicFrame>
        <p:nvGraphicFramePr>
          <p:cNvPr id="5" name="Объект 2"/>
          <p:cNvGraphicFramePr/>
          <p:nvPr/>
        </p:nvGraphicFramePr>
        <p:xfrm>
          <a:off x="4929190" y="2071677"/>
          <a:ext cx="3348372" cy="1928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Объект 2"/>
          <p:cNvGraphicFramePr/>
          <p:nvPr/>
        </p:nvGraphicFramePr>
        <p:xfrm>
          <a:off x="5072066" y="4857760"/>
          <a:ext cx="3352362" cy="200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43439" y="1214422"/>
            <a:ext cx="4500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 год </a:t>
            </a:r>
          </a:p>
          <a:p>
            <a:pPr algn="ctr"/>
            <a:r>
              <a:rPr lang="ru-RU" b="1" dirty="0" smtClean="0"/>
              <a:t>общая сумма доходов  70 580,8</a:t>
            </a:r>
          </a:p>
          <a:p>
            <a:pPr algn="ctr"/>
            <a:r>
              <a:rPr lang="ru-RU" b="1" dirty="0" smtClean="0"/>
              <a:t>тыс.руб.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14877" y="3929066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2026 год </a:t>
            </a:r>
          </a:p>
          <a:p>
            <a:pPr algn="ctr"/>
            <a:r>
              <a:rPr lang="ru-RU" b="1" dirty="0" smtClean="0"/>
              <a:t>общая сумма доходов  </a:t>
            </a:r>
          </a:p>
          <a:p>
            <a:pPr algn="ctr"/>
            <a:r>
              <a:rPr lang="ru-RU" b="1" dirty="0" smtClean="0"/>
              <a:t>69 435,9 тыс.руб.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918378" y="1654064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72000" y="5643578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Налог на доходы физических лиц (за исключением налога на доходы физических лиц в отношении доходов в виде процентов, полученных по вкладам (остаткам на счетах) в банках, находящихся на территории Российской Федерации) (13%)</a:t>
            </a:r>
            <a:endParaRPr lang="ru-RU" sz="1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1500174"/>
            <a:ext cx="7426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Налог на доходы физических лиц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1142984"/>
            <a:ext cx="7494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Акцизы на нефтепродукты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691680" y="1924990"/>
          <a:ext cx="595198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572000" y="6072206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>
                <a:solidFill>
                  <a:prstClr val="black"/>
                </a:solidFill>
              </a:rPr>
              <a:t>Акцизы на автомобильный бензин, прямогонный бензин, дизельное </a:t>
            </a:r>
            <a:r>
              <a:rPr lang="ru-RU" sz="1000" i="1" dirty="0" err="1" smtClean="0">
                <a:solidFill>
                  <a:prstClr val="black"/>
                </a:solidFill>
              </a:rPr>
              <a:t>топливо,моторные</a:t>
            </a:r>
            <a:r>
              <a:rPr lang="ru-RU" sz="1000" i="1" dirty="0" smtClean="0">
                <a:solidFill>
                  <a:prstClr val="black"/>
                </a:solidFill>
              </a:rPr>
              <a:t> масла для дизельных и (или) карбюраторных (</a:t>
            </a:r>
            <a:r>
              <a:rPr lang="ru-RU" sz="1000" i="1" dirty="0" err="1" smtClean="0">
                <a:solidFill>
                  <a:prstClr val="black"/>
                </a:solidFill>
              </a:rPr>
              <a:t>инжекторных</a:t>
            </a:r>
            <a:r>
              <a:rPr lang="ru-RU" sz="1000" i="1" dirty="0" smtClean="0">
                <a:solidFill>
                  <a:prstClr val="black"/>
                </a:solidFill>
              </a:rPr>
              <a:t>)двигателей, производимые на территории Российской Федерации (0,03725%)</a:t>
            </a:r>
            <a:endParaRPr lang="ru-RU" sz="1000" i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47664" y="1844824"/>
          <a:ext cx="612068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16799" y="642918"/>
            <a:ext cx="45104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Налог на имущество физических лиц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57818" y="6143644"/>
            <a:ext cx="37861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/>
              <a:t>Налог на имущество физических лиц</a:t>
            </a:r>
          </a:p>
          <a:p>
            <a:r>
              <a:rPr lang="ru-RU" sz="1000" i="1" dirty="0" smtClean="0"/>
              <a:t>Взимаемый на территории городских поселений (100 %)</a:t>
            </a:r>
            <a:endParaRPr lang="ru-RU" sz="10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285852" y="142873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43504" y="6168214"/>
            <a:ext cx="36433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/>
              <a:t>Земельный налог</a:t>
            </a:r>
          </a:p>
          <a:p>
            <a:r>
              <a:rPr lang="ru-RU" sz="1000" i="1" dirty="0" smtClean="0"/>
              <a:t>Взимаемый на территории городских поселений (100 %)</a:t>
            </a:r>
            <a:endParaRPr lang="ru-RU" sz="1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16799" y="928670"/>
            <a:ext cx="4510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Земельный налог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1079</TotalTime>
  <Words>1880</Words>
  <Application>Microsoft Office PowerPoint</Application>
  <PresentationFormat>Экран (4:3)</PresentationFormat>
  <Paragraphs>515</Paragraphs>
  <Slides>23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БЮДЖЕТ ДЛЯ ГРАЖДАН  ПРОЕКТ БЮДЖЕТА </vt:lpstr>
      <vt:lpstr>Слайд 2</vt:lpstr>
      <vt:lpstr>Слайд 3</vt:lpstr>
      <vt:lpstr>Слайд 4</vt:lpstr>
      <vt:lpstr>Доходы бюджета МО Назиевское городское поселение</vt:lpstr>
      <vt:lpstr>Налоговые поступления в доходной части бюджета</vt:lpstr>
      <vt:lpstr>Слайд 7</vt:lpstr>
      <vt:lpstr>Слайд 8</vt:lpstr>
      <vt:lpstr>Слайд 9</vt:lpstr>
      <vt:lpstr>Слайд 10</vt:lpstr>
      <vt:lpstr>Неналоговые поступления в доходной части бюджета</vt:lpstr>
      <vt:lpstr>Неналоговые поступления в доходной части бюджета</vt:lpstr>
      <vt:lpstr>Неналоговые поступления в доходной части бюджета</vt:lpstr>
      <vt:lpstr>Неналоговые поступления в доходной части бюджета</vt:lpstr>
      <vt:lpstr>Неналоговые поступления в доходной части бюджета</vt:lpstr>
      <vt:lpstr>Безвозмездные поступления в доходной части бюджета</vt:lpstr>
      <vt:lpstr>СТРУКТУРА РАСХОДОВ МЕСТНОГО БЮДЖЕТА НА 2024-2026 ГОДЫ</vt:lpstr>
      <vt:lpstr>СТРУКТУРА РАСХОДОВ МЕСТНОГО БЮДЖЕТА НА 2024-2026 ГОДЫ</vt:lpstr>
      <vt:lpstr>СТРУКТУРА РАСХОДОВ МЕСТНОГО БЮДЖЕТА НА 2024-2026 ГОДЫ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 Бюджета муниципального образования Назиевское городское поселение  Кировского муниципального района Ленинградской области  на 2021 год  и на плановый период 2022 и 2023 годов</dc:title>
  <dc:creator>user</dc:creator>
  <cp:lastModifiedBy>user</cp:lastModifiedBy>
  <cp:revision>132</cp:revision>
  <dcterms:created xsi:type="dcterms:W3CDTF">2021-03-12T09:08:19Z</dcterms:created>
  <dcterms:modified xsi:type="dcterms:W3CDTF">2024-03-15T13:03:12Z</dcterms:modified>
</cp:coreProperties>
</file>