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732" r:id="rId1"/>
  </p:sldMasterIdLst>
  <p:notesMasterIdLst>
    <p:notesMasterId r:id="rId23"/>
  </p:notesMasterIdLst>
  <p:sldIdLst>
    <p:sldId id="256" r:id="rId2"/>
    <p:sldId id="280" r:id="rId3"/>
    <p:sldId id="257" r:id="rId4"/>
    <p:sldId id="260" r:id="rId5"/>
    <p:sldId id="258" r:id="rId6"/>
    <p:sldId id="259" r:id="rId7"/>
    <p:sldId id="263" r:id="rId8"/>
    <p:sldId id="261" r:id="rId9"/>
    <p:sldId id="262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8" r:id="rId19"/>
    <p:sldId id="274" r:id="rId20"/>
    <p:sldId id="276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3043" autoAdjust="0"/>
  </p:normalViewPr>
  <p:slideViewPr>
    <p:cSldViewPr>
      <p:cViewPr varScale="1">
        <p:scale>
          <a:sx n="97" d="100"/>
          <a:sy n="97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374664252991542"/>
          <c:y val="0"/>
          <c:w val="0.73133336492023493"/>
          <c:h val="0.86648198277114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0.54578142165634469</c:v>
                </c:pt>
                <c:pt idx="1">
                  <c:v>0.45421857834365614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1.5680038819216258E-2"/>
          <c:y val="0.67018167853144783"/>
          <c:w val="0.9645594933896251"/>
          <c:h val="0.2958255706630897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1370.8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941.7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941.7</c:v>
                </c:pt>
              </c:numCache>
            </c:numRef>
          </c:val>
        </c:ser>
        <c:axId val="132446848"/>
        <c:axId val="132460928"/>
      </c:barChart>
      <c:catAx>
        <c:axId val="132446848"/>
        <c:scaling>
          <c:orientation val="minMax"/>
        </c:scaling>
        <c:axPos val="l"/>
        <c:numFmt formatCode="General" sourceLinked="1"/>
        <c:majorTickMark val="none"/>
        <c:tickLblPos val="nextTo"/>
        <c:crossAx val="132460928"/>
        <c:crosses val="autoZero"/>
        <c:auto val="1"/>
        <c:lblAlgn val="ctr"/>
        <c:lblOffset val="100"/>
      </c:catAx>
      <c:valAx>
        <c:axId val="13246092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324468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6000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5000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5000</c:v>
                </c:pt>
              </c:numCache>
            </c:numRef>
          </c:val>
        </c:ser>
        <c:axId val="132606976"/>
        <c:axId val="132629248"/>
      </c:barChart>
      <c:catAx>
        <c:axId val="132606976"/>
        <c:scaling>
          <c:orientation val="minMax"/>
        </c:scaling>
        <c:axPos val="l"/>
        <c:numFmt formatCode="General" sourceLinked="1"/>
        <c:majorTickMark val="none"/>
        <c:tickLblPos val="nextTo"/>
        <c:crossAx val="132629248"/>
        <c:crosses val="autoZero"/>
        <c:auto val="1"/>
        <c:lblAlgn val="ctr"/>
        <c:lblOffset val="100"/>
      </c:catAx>
      <c:valAx>
        <c:axId val="132629248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326069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7200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4450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4450</c:v>
                </c:pt>
              </c:numCache>
            </c:numRef>
          </c:val>
        </c:ser>
        <c:axId val="135406720"/>
        <c:axId val="135408256"/>
      </c:barChart>
      <c:catAx>
        <c:axId val="135406720"/>
        <c:scaling>
          <c:orientation val="minMax"/>
        </c:scaling>
        <c:axPos val="l"/>
        <c:numFmt formatCode="General" sourceLinked="1"/>
        <c:majorTickMark val="none"/>
        <c:tickLblPos val="nextTo"/>
        <c:crossAx val="135408256"/>
        <c:crosses val="autoZero"/>
        <c:auto val="1"/>
        <c:lblAlgn val="ctr"/>
        <c:lblOffset val="100"/>
      </c:catAx>
      <c:valAx>
        <c:axId val="135408256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354067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580900807915012E-2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0.56094948868582928</c:v>
                </c:pt>
                <c:pt idx="1">
                  <c:v>0.43905051131417211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235727690949527E-3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0.72028113246952385</c:v>
                </c:pt>
                <c:pt idx="1">
                  <c:v>0.27971886753047748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7764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8064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8364</c:v>
                </c:pt>
              </c:numCache>
            </c:numRef>
          </c:val>
        </c:ser>
        <c:axId val="126039936"/>
        <c:axId val="126041472"/>
      </c:barChart>
      <c:catAx>
        <c:axId val="126039936"/>
        <c:scaling>
          <c:orientation val="minMax"/>
        </c:scaling>
        <c:axPos val="l"/>
        <c:numFmt formatCode="General" sourceLinked="1"/>
        <c:majorTickMark val="none"/>
        <c:tickLblPos val="nextTo"/>
        <c:crossAx val="126041472"/>
        <c:crosses val="autoZero"/>
        <c:auto val="1"/>
        <c:lblAlgn val="ctr"/>
        <c:lblOffset val="100"/>
      </c:catAx>
      <c:valAx>
        <c:axId val="126041472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26039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8666666666666704E-2"/>
          <c:y val="0"/>
          <c:w val="0.68763763123359956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4636.5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4822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4822</c:v>
                </c:pt>
              </c:numCache>
            </c:numRef>
          </c:val>
        </c:ser>
        <c:axId val="126215680"/>
        <c:axId val="126217216"/>
      </c:barChart>
      <c:catAx>
        <c:axId val="126215680"/>
        <c:scaling>
          <c:orientation val="minMax"/>
        </c:scaling>
        <c:delete val="1"/>
        <c:axPos val="l"/>
        <c:numFmt formatCode="General" sourceLinked="1"/>
        <c:tickLblPos val="nextTo"/>
        <c:crossAx val="126217216"/>
        <c:crosses val="autoZero"/>
        <c:auto val="1"/>
        <c:lblAlgn val="ctr"/>
        <c:lblOffset val="100"/>
      </c:catAx>
      <c:valAx>
        <c:axId val="126217216"/>
        <c:scaling>
          <c:orientation val="minMax"/>
        </c:scaling>
        <c:axPos val="b"/>
        <c:majorGridlines/>
        <c:numFmt formatCode="#,##0.0" sourceLinked="1"/>
        <c:tickLblPos val="nextTo"/>
        <c:crossAx val="1262156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8479166666666645E-2"/>
          <c:y val="3.437500000000001E-2"/>
          <c:w val="0.69676263123359805"/>
          <c:h val="0.7614999999999999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axId val="126366464"/>
        <c:axId val="126368000"/>
      </c:barChart>
      <c:catAx>
        <c:axId val="126366464"/>
        <c:scaling>
          <c:orientation val="minMax"/>
        </c:scaling>
        <c:delete val="1"/>
        <c:axPos val="l"/>
        <c:numFmt formatCode="General" sourceLinked="1"/>
        <c:tickLblPos val="nextTo"/>
        <c:crossAx val="126368000"/>
        <c:crosses val="autoZero"/>
        <c:auto val="1"/>
        <c:lblAlgn val="ctr"/>
        <c:lblOffset val="100"/>
      </c:catAx>
      <c:valAx>
        <c:axId val="12636800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  <c:crossAx val="1263664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59956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8200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8200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8200</c:v>
                </c:pt>
              </c:numCache>
            </c:numRef>
          </c:val>
        </c:ser>
        <c:axId val="126403712"/>
        <c:axId val="126405248"/>
      </c:barChart>
      <c:catAx>
        <c:axId val="126403712"/>
        <c:scaling>
          <c:orientation val="minMax"/>
        </c:scaling>
        <c:delete val="1"/>
        <c:axPos val="l"/>
        <c:numFmt formatCode="General" sourceLinked="1"/>
        <c:tickLblPos val="nextTo"/>
        <c:crossAx val="126405248"/>
        <c:crosses val="autoZero"/>
        <c:auto val="1"/>
        <c:lblAlgn val="ctr"/>
        <c:lblOffset val="100"/>
      </c:catAx>
      <c:valAx>
        <c:axId val="126405248"/>
        <c:scaling>
          <c:orientation val="minMax"/>
        </c:scaling>
        <c:axPos val="b"/>
        <c:majorGridlines/>
        <c:numFmt formatCode="#,##0.0" sourceLinked="1"/>
        <c:tickLblPos val="nextTo"/>
        <c:crossAx val="1264037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59989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axId val="125723776"/>
        <c:axId val="125725312"/>
      </c:barChart>
      <c:catAx>
        <c:axId val="125723776"/>
        <c:scaling>
          <c:orientation val="minMax"/>
        </c:scaling>
        <c:delete val="1"/>
        <c:axPos val="l"/>
        <c:numFmt formatCode="General" sourceLinked="1"/>
        <c:tickLblPos val="nextTo"/>
        <c:crossAx val="125725312"/>
        <c:crosses val="autoZero"/>
        <c:auto val="1"/>
        <c:lblAlgn val="ctr"/>
        <c:lblOffset val="100"/>
      </c:catAx>
      <c:valAx>
        <c:axId val="125725312"/>
        <c:scaling>
          <c:orientation val="minMax"/>
        </c:scaling>
        <c:axPos val="b"/>
        <c:majorGridlines/>
        <c:numFmt formatCode="General" sourceLinked="1"/>
        <c:tickLblPos val="nextTo"/>
        <c:crossAx val="1257237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7613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7181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7181</c:v>
                </c:pt>
              </c:numCache>
            </c:numRef>
          </c:val>
        </c:ser>
        <c:axId val="132270336"/>
        <c:axId val="132284416"/>
      </c:barChart>
      <c:catAx>
        <c:axId val="132270336"/>
        <c:scaling>
          <c:orientation val="minMax"/>
        </c:scaling>
        <c:axPos val="l"/>
        <c:numFmt formatCode="General" sourceLinked="1"/>
        <c:majorTickMark val="none"/>
        <c:tickLblPos val="nextTo"/>
        <c:crossAx val="132284416"/>
        <c:crosses val="autoZero"/>
        <c:auto val="1"/>
        <c:lblAlgn val="ctr"/>
        <c:lblOffset val="100"/>
      </c:catAx>
      <c:valAx>
        <c:axId val="132284416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1322703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0.79617</cdr:x>
      <cdr:y>0.86656</cdr:y>
    </cdr:from>
    <cdr:to>
      <cdr:x>1</cdr:x>
      <cdr:y>0.94966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80716" y="3369556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0.847</cdr:x>
      <cdr:y>0.76484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81856" y="36796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0.79701</cdr:x>
      <cdr:y>0.85446</cdr:y>
    </cdr:from>
    <cdr:to>
      <cdr:x>1</cdr:x>
      <cdr:y>0.93755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953294" y="3322501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4538-6372-4CE7-BBEA-6DD5C4E9FDF4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C516-402A-43B7-89E3-8E0F76BE2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714620"/>
            <a:ext cx="7851648" cy="26432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ДЛЯ ГРАЖДАН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БЮДЖЕТА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2023 год  и на плановый период 2024и 2025 годов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0" y="0"/>
          <a:ext cx="3000364" cy="3517668"/>
        </p:xfrm>
        <a:graphic>
          <a:graphicData uri="http://schemas.openxmlformats.org/presentationml/2006/ole">
            <p:oleObj spid="_x0000_s2049" r:id="rId3" imgW="2133898" imgH="2514286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255119546"/>
              </p:ext>
            </p:extLst>
          </p:nvPr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5857892"/>
            <a:ext cx="3643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Государственная пошлина -  денежный сбор, взимаемый уполномоченными официальными органами при выполнении ими определённых функций в размерах, предусмотренных законодательством государства. (100%)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Государственная пошлина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Арендная плата за земельные участки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Наем жилых помещений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Продажа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 в доходной части бюджета</a:t>
            </a:r>
            <a:endParaRPr lang="ru-RU" sz="3600" dirty="0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97648040"/>
              </p:ext>
            </p:extLst>
          </p:nvPr>
        </p:nvGraphicFramePr>
        <p:xfrm>
          <a:off x="539750" y="2000239"/>
          <a:ext cx="8229600" cy="351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258"/>
                <a:gridCol w="1296144"/>
                <a:gridCol w="1368152"/>
                <a:gridCol w="1461046"/>
              </a:tblGrid>
              <a:tr h="14383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 год</a:t>
                      </a:r>
                      <a:endParaRPr lang="ru-RU" dirty="0"/>
                    </a:p>
                  </a:txBody>
                  <a:tcPr/>
                </a:tc>
              </a:tr>
              <a:tr h="85287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Субвенция на осуществление отдельного  государственного полномочия Ленинградской области в сфере административных правоотношений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Субсидии бюджетам городских поселений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23 835,5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17 754,7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1 247,8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Дотации бюджетам городских поселений на выравнивание бюджетной обеспеченности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13 041,0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13 667,0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14 262,2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 на содержание автомобильных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дорог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692,6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37 872,2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32 427,7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16 206,1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2023-2025 ГОДЫ</a:t>
            </a:r>
            <a:endParaRPr lang="ru-RU" sz="36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6088152"/>
              </p:ext>
            </p:extLst>
          </p:nvPr>
        </p:nvGraphicFramePr>
        <p:xfrm>
          <a:off x="285720" y="1357298"/>
          <a:ext cx="8715436" cy="5348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469"/>
                <a:gridCol w="1175658"/>
                <a:gridCol w="1515179"/>
                <a:gridCol w="1683532"/>
                <a:gridCol w="1644598"/>
              </a:tblGrid>
              <a:tr h="367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2023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2024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2025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03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Расходов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ru-RU" sz="1000" b="1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</a:t>
                      </a:r>
                      <a:endParaRPr lang="ru-RU" sz="16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83 378,8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72 488,7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55 237,1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0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Общегосударственные вопросы, из них: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0100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16 555,9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15 924,2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16 012,8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2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onstantia (Основной текст)"/>
                          <a:ea typeface="Times New Roman"/>
                          <a:cs typeface="Arial" pitchFamily="34" charset="0"/>
                        </a:rPr>
                        <a:t>Функционирование законодательных (представительных) органов государственной власти и местного самоуправления</a:t>
                      </a:r>
                      <a:endParaRPr lang="ru-RU" sz="1000" b="0" dirty="0">
                        <a:effectLst/>
                        <a:latin typeface="Constantia (Основной текст)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0103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363,1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298,2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298,7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55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0104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14 898,3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15 169,0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15 257,1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41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финансовых, налоговых и таможенных органов и органов надзора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0106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259,7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3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Резервные фонды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0111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32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общегосударственные вопросы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0113</a:t>
                      </a:r>
                      <a:endParaRPr lang="ru-RU" sz="16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784,8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357,0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357,0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03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onstantia (Основной текст)"/>
                          <a:ea typeface="Times New Roman"/>
                          <a:cs typeface="Arial" pitchFamily="34" charset="0"/>
                        </a:rPr>
                        <a:t>Национальная оборона, из</a:t>
                      </a:r>
                      <a:r>
                        <a:rPr lang="ru-RU" sz="1000" baseline="0" dirty="0" smtClean="0">
                          <a:effectLst/>
                          <a:latin typeface="Constantia (Основной текст)"/>
                          <a:ea typeface="Times New Roman"/>
                          <a:cs typeface="Arial" pitchFamily="34" charset="0"/>
                        </a:rPr>
                        <a:t> них:</a:t>
                      </a:r>
                      <a:endParaRPr lang="ru-RU" sz="1600" dirty="0">
                        <a:effectLst/>
                        <a:latin typeface="Constantia (Основной текст)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0200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299,6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309,9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7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Мобилизационная и вневойсковая подготовка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0203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299,6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309,9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5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0300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364,6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302,7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5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0310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364,6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302,7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2023-2025 ГОДЫ</a:t>
            </a:r>
            <a:endParaRPr lang="ru-RU" sz="36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6088152"/>
              </p:ext>
            </p:extLst>
          </p:nvPr>
        </p:nvGraphicFramePr>
        <p:xfrm>
          <a:off x="323526" y="1571609"/>
          <a:ext cx="8677629" cy="4818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772"/>
                <a:gridCol w="1170558"/>
                <a:gridCol w="1508606"/>
                <a:gridCol w="1676229"/>
                <a:gridCol w="1637464"/>
              </a:tblGrid>
              <a:tr h="391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2023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2024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2025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Национальная </a:t>
                      </a:r>
                      <a:r>
                        <a:rPr lang="ru-RU" sz="1000" b="1" dirty="0" smtClean="0">
                          <a:latin typeface="+mn-lt"/>
                          <a:ea typeface="Times New Roman"/>
                          <a:cs typeface="Times New Roman"/>
                        </a:rPr>
                        <a:t>экономика, из них: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16 675,6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22 779,1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5 892,2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1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0409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16 392,8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22 646,3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5 759,4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/>
                          <a:cs typeface="Times New Roman"/>
                        </a:rPr>
                        <a:t>Связь и информатика</a:t>
                      </a:r>
                      <a:endParaRPr lang="ru-RU" sz="11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0410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12,8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12,8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12,8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вопросы в области национальной экономики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0412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Жилищно-коммунальное </a:t>
                      </a:r>
                      <a:r>
                        <a:rPr lang="ru-RU" sz="1000" b="1" dirty="0" smtClean="0">
                          <a:latin typeface="+mn-lt"/>
                          <a:ea typeface="Times New Roman"/>
                          <a:cs typeface="Times New Roman"/>
                        </a:rPr>
                        <a:t>хозяйство, из них: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35 486,2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20 125,7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20 246,2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1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0501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1 779,6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1 779,6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1 779,6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7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1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0502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1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0503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21 058,2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5 208,4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5 328,9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+mn-lt"/>
                          <a:ea typeface="Times New Roman"/>
                          <a:cs typeface="Times New Roman"/>
                        </a:rPr>
                        <a:t>Другие вопросы в области жилищно-коммунального хозяйства</a:t>
                      </a:r>
                      <a:endParaRPr lang="ru-RU" sz="11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0505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12 448,4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12 937,7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12 937,7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9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Образование, их них: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0707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Культура,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кинематография,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из них: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0800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13 226,6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12 343,0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12 358,2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0801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13 021,6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12 173,0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12 188,2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6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0804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205,0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политика, из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них: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555,3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589,1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612,7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1001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555,3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589,1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612,7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2023-2025 ГОДЫ</a:t>
            </a:r>
            <a:endParaRPr lang="ru-RU" sz="36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6088152"/>
              </p:ext>
            </p:extLst>
          </p:nvPr>
        </p:nvGraphicFramePr>
        <p:xfrm>
          <a:off x="323526" y="1571609"/>
          <a:ext cx="8677629" cy="1665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772"/>
                <a:gridCol w="1170558"/>
                <a:gridCol w="1508606"/>
                <a:gridCol w="1676229"/>
                <a:gridCol w="1637464"/>
              </a:tblGrid>
              <a:tr h="391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2023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2024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2025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Физическая культура и </a:t>
                      </a:r>
                      <a:r>
                        <a:rPr lang="ru-RU" sz="1000" b="1" dirty="0" smtClean="0">
                          <a:latin typeface="+mn-lt"/>
                          <a:ea typeface="Times New Roman"/>
                          <a:cs typeface="Times New Roman"/>
                        </a:rPr>
                        <a:t>спорт, из них: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4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Массовый  спорт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1102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8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Обслуживание государственного и муниципального </a:t>
                      </a:r>
                      <a:r>
                        <a:rPr lang="ru-RU" sz="1000" b="1" dirty="0" smtClean="0">
                          <a:latin typeface="+mn-lt"/>
                          <a:ea typeface="Times New Roman"/>
                          <a:cs typeface="Times New Roman"/>
                        </a:rPr>
                        <a:t>долга, из них: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1300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6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внутреннего и муниципального долга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1301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188640"/>
            <a:ext cx="8496131" cy="7400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2075" tIns="46038" rIns="92075" bIns="46038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Структура расходов бюджета поселения в разрезе муниципальных программ на 2023-2025 год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928670"/>
          <a:ext cx="8858310" cy="55007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165126"/>
                <a:gridCol w="832832"/>
                <a:gridCol w="886912"/>
                <a:gridCol w="973440"/>
              </a:tblGrid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Наименование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2023 </a:t>
                      </a:r>
                      <a:r>
                        <a:rPr lang="ru-RU" sz="1200" u="none" strike="noStrike" dirty="0"/>
                        <a:t>год 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2024 год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2025 </a:t>
                      </a:r>
                      <a:r>
                        <a:rPr lang="ru-RU" sz="1200" u="none" strike="noStrike" dirty="0"/>
                        <a:t>год 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</a:tr>
              <a:tr h="271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 содействии участия населения  в осуществлении местного самоуправления в иных формах  и на частях  территории   </a:t>
                      </a:r>
                      <a:r>
                        <a:rPr lang="ru-RU" sz="1000" u="none" strike="noStrike" dirty="0" smtClean="0"/>
                        <a:t>муниципального образования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</a:t>
                      </a:r>
                      <a:r>
                        <a:rPr lang="ru-RU" sz="1000" u="none" strike="noStrike" dirty="0"/>
                        <a:t>городское  </a:t>
                      </a:r>
                      <a:r>
                        <a:rPr lang="ru-RU" sz="1000" u="none" strike="noStrike" dirty="0" smtClean="0"/>
                        <a:t>поселение Кировского 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2 777,8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/>
                        <a:t>Муниципальная программа "Совершенствование и развитие улично-дорожной сети в муниципальном образовании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13 888,3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21 328,9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4 822,0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3228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/>
                        <a:t>Муниципальная программа "Развитие и поддержка малого, среднего бизнеса и физических лиц, применяющих специальный налоговый режим «Налог на профессиональный доход», на территории  муниципального образования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60,0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60,0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60,0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519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"Обеспечение устойчивого функционирования и развития коммунальной и инженерной инфраструктуры и повышение </a:t>
                      </a:r>
                      <a:r>
                        <a:rPr lang="ru-RU" sz="1000" u="none" strike="noStrike" dirty="0" err="1"/>
                        <a:t>энергоэффективности</a:t>
                      </a:r>
                      <a:r>
                        <a:rPr lang="ru-RU" sz="1000" u="none" strike="noStrike" dirty="0"/>
                        <a:t> в муниципальном образовании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1 237,2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64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 содействии участия населения в осуществлении местного самоуправления в иных формах на частях территорий, являющихся административным центром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1 167,1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"Обеспечение безопасности жизнедеятельности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354,6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302,7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"Формирование законопослушного поведения участников дорожного движения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336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+mn-lt"/>
                        </a:rPr>
                        <a:t>Муниципальная программа "Благоустройство территории в муниципальном образовании </a:t>
                      </a:r>
                      <a:r>
                        <a:rPr lang="ru-RU" sz="1000" b="0" i="0" u="none" strike="noStrike" dirty="0" err="1" smtClean="0">
                          <a:latin typeface="+mn-lt"/>
                        </a:rPr>
                        <a:t>Назиевское</a:t>
                      </a:r>
                      <a:r>
                        <a:rPr lang="ru-RU" sz="1000" b="0" i="0" u="none" strike="noStrike" dirty="0" smtClean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463,2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"Развитие культуры, физической культуры и спорта в муниципальном образовании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13 301,16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12 418,0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12 433,2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"Противодействие экстремизму и профилактика терроризма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3323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+mn-lt"/>
                        </a:rPr>
                        <a:t>Муниципальная программа "Формирование комфортной городской среды муниципального образования </a:t>
                      </a:r>
                      <a:r>
                        <a:rPr lang="ru-RU" sz="1000" b="0" i="0" u="none" strike="noStrike" dirty="0" err="1" smtClean="0">
                          <a:latin typeface="+mn-lt"/>
                        </a:rPr>
                        <a:t>Назиевское</a:t>
                      </a:r>
                      <a:r>
                        <a:rPr lang="ru-RU" sz="1000" b="0" i="0" u="none" strike="noStrike" dirty="0" smtClean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10 383,9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21429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 (Заголовки)"/>
              </a:rPr>
              <a:t>АДМИНИСТРАТИВНО-ТЕРРИТОРИАЛЬНОЕ УСТРОЙСТВО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 (Заголовки)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143111"/>
          <a:ext cx="8858312" cy="4500600"/>
        </p:xfrm>
        <a:graphic>
          <a:graphicData uri="http://schemas.openxmlformats.org/drawingml/2006/table">
            <a:tbl>
              <a:tblPr/>
              <a:tblGrid>
                <a:gridCol w="3071834"/>
                <a:gridCol w="5786478"/>
              </a:tblGrid>
              <a:tr h="300040"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34996" marR="34996" marT="57573" marB="575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Александровка,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Васильково,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Городище,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Жихарево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Замошье,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Карловка,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Лукинское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Мучихино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Назия, городской поселок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Никольское,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Павловский, хутор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Плитняки, местечко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Подолье,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</a:rPr>
                        <a:t>Сирокасска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Старая Мельница, деревня</a:t>
                      </a:r>
                    </a:p>
                  </a:txBody>
                  <a:tcPr marL="34996" marR="34996" marT="57573" marB="575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Административный центром Назиевского городского поселения - городской поселок Назия. "/>
                <a:cs typeface="Times New Roman" pitchFamily="18" charset="0"/>
              </a:rPr>
              <a:t>	</a:t>
            </a:r>
            <a:r>
              <a:rPr lang="ru-RU" sz="1100" dirty="0" err="1" smtClean="0"/>
              <a:t>Назиевское</a:t>
            </a:r>
            <a:r>
              <a:rPr lang="ru-RU" sz="1100" dirty="0" smtClean="0"/>
              <a:t> городское поселение является муниципальным образованием в составе Кировского муниципального района Ленинградской области. Площадь  поселения составляет 52 051,60 Га. Муниципальное образование </a:t>
            </a:r>
            <a:r>
              <a:rPr lang="ru-RU" sz="1100" dirty="0" err="1" smtClean="0"/>
              <a:t>Назиевское</a:t>
            </a:r>
            <a:r>
              <a:rPr lang="ru-RU" sz="1100" dirty="0" smtClean="0"/>
              <a:t> городское поселение включает в себя 15 населенных пунктов, где по состоянию на 01.07.2022 года  проживает 4 669 человека, из них: 4 395 чел. – городское население, 274 чел. – сельское.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Административный центр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Назиевского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 городского поселения - </a:t>
            </a: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городской поселок Назия.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Административный центром Назиевского городского поселения - городской поселок Назия. 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ПЕРЕЧЕНЬ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НАСЕЛЕННЫХ ПУНКТОВ В ГРАНИЦАХ МУНИЦИПАЛЬНОГО ОБРАЗОВАНИЯ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s://img-fotki.yandex.ru/get/5003/34651263.a/0_ae202_2e923137_X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3116"/>
            <a:ext cx="307183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 ПРОГРАММНЫХ РАСХОДОВ на 2023-2025 года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00035"/>
          <a:ext cx="9143999" cy="6852236"/>
        </p:xfrm>
        <a:graphic>
          <a:graphicData uri="http://schemas.openxmlformats.org/drawingml/2006/table">
            <a:tbl>
              <a:tblPr/>
              <a:tblGrid>
                <a:gridCol w="6364224"/>
                <a:gridCol w="859536"/>
                <a:gridCol w="916229"/>
                <a:gridCol w="1004010"/>
              </a:tblGrid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/>
                          <a:cs typeface="Times New Roman"/>
                        </a:rPr>
                        <a:t>Обеспечение деятельности органов местного самоуправления</a:t>
                      </a:r>
                      <a:endParaRPr lang="ru-RU" sz="1000" b="1" i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 Cyr"/>
                          <a:ea typeface="Times New Roman"/>
                          <a:cs typeface="Times New Roman"/>
                        </a:rPr>
                        <a:t>15 196,5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 Cyr"/>
                          <a:ea typeface="Times New Roman"/>
                          <a:cs typeface="Times New Roman"/>
                        </a:rPr>
                        <a:t>15 467,2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 Cyr"/>
                          <a:ea typeface="Times New Roman"/>
                          <a:cs typeface="Times New Roman"/>
                        </a:rPr>
                        <a:t>15 555,8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Обеспечение деятельности представительных органов муниципальных образований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298,2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298,2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298,7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Обеспечение деятельности аппаратов органов местного самоуправления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14 894,8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14 636,8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13 669,8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Обеспечение деятельности Главы местной администрации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528,7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1 583,8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Сфера административных правоотношений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latin typeface="Arial Cyr"/>
                          <a:ea typeface="Times New Roman"/>
                          <a:cs typeface="Times New Roman"/>
                        </a:rPr>
                        <a:t>Не программные </a:t>
                      </a:r>
                      <a:r>
                        <a:rPr lang="ru-RU" sz="1000" b="1" i="1" dirty="0">
                          <a:latin typeface="Arial Cyr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/>
                          <a:cs typeface="Times New Roman"/>
                        </a:rPr>
                        <a:t>24 498,6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/>
                          <a:cs typeface="Times New Roman"/>
                        </a:rPr>
                        <a:t>22 871,9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latin typeface="Arial Cyr"/>
                          <a:ea typeface="Times New Roman"/>
                          <a:cs typeface="Times New Roman"/>
                        </a:rPr>
                        <a:t>22 326,1</a:t>
                      </a:r>
                      <a:endParaRPr lang="ru-RU" sz="10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Обеспечение деятельности (услуги, работы) муниципальных учреждений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12 448,4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12 937,7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12 937,7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Доплаты к пенсиям муниципальных служащих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555,3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589,1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612,7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Процентные платежи по муниципальному долгу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Премирование по постановлению администрации в связи с юбилеем и вне системы оплаты труда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Премирование по распоряжению главы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МО за 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вклад в социально-экономическое и культурное развитие </a:t>
                      </a: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МО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Резервный фонд администрации муниципального образования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Расчеты за услуги по начислению и сбору платы за найм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110,0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110,0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110,0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Публикация иной официальной информации в СМИ и информирование жителей о </a:t>
                      </a:r>
                      <a:r>
                        <a:rPr lang="ru-RU" sz="1000" i="1" dirty="0" smtClean="0">
                          <a:latin typeface="Arial Cyr"/>
                          <a:ea typeface="Times New Roman"/>
                          <a:cs typeface="Times New Roman"/>
                        </a:rPr>
                        <a:t>развитии</a:t>
                      </a:r>
                      <a:r>
                        <a:rPr lang="ru-RU" sz="1000" i="1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МО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Организация аренды объектов движимого и недвижимого имущества, организация учета муниципального имущества и ведение реестра муниципальной собственности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247,0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147,0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147,0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Выполнение комплексных кадастровых работ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210,0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Расходы на приобретение товаров, работ, услуг в целях обеспечения публикации </a:t>
                      </a:r>
                      <a:r>
                        <a:rPr lang="ru-RU" sz="1000" i="1" dirty="0" smtClean="0">
                          <a:latin typeface="Arial Cyr"/>
                          <a:ea typeface="Times New Roman"/>
                          <a:cs typeface="Times New Roman"/>
                        </a:rPr>
                        <a:t>МПА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Мероприятия, направленные на создание условий для обеспечения жителей поселения услугами связи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Содержание автомобильных дорог местного значения и искусственных сооружений на них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644,8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624,8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244,8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Мероприятия в области жилищного хозяйства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Капитальный ремонт (ремонт) муниципального жилищного фонда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140,0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140,0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140,0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Расходы на уличное освещение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4 600,0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4 023,6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4 144,1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Взнос на капитальный ремонт общего имущества в многоквартирном доме на территории </a:t>
                      </a:r>
                      <a:r>
                        <a:rPr lang="ru-RU" sz="1000" i="1" dirty="0" smtClean="0">
                          <a:latin typeface="Arial Cyr"/>
                          <a:ea typeface="Times New Roman"/>
                          <a:cs typeface="Times New Roman"/>
                        </a:rPr>
                        <a:t>МО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1 639,6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1 639,6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1 639,6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Организация благоустройства территории поселения (за исключением осуществления дорожной деятельности, капитального ремонта (ремонта) дворовых территорий и проездов к ним)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1 596,1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1 184,8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1 184,8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Мероприятия в области коммунального хозяйства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299,6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 Cyr"/>
                          <a:ea typeface="Times New Roman"/>
                          <a:cs typeface="Times New Roman"/>
                        </a:rPr>
                        <a:t>309,9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Осуществление полномочий Кировского района на мероприятия по содержанию автомобильных дорог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692,6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692,6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692,6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Осуществление части полномочий поселений по формированию, утверждению, исполнению  бюджета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259,7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Осуществление части полномочий поселений по владению, пользованию и распоряжению имуществом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165,5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Осуществление земельного контроля поселений за использованием земель на территориях поселений 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137,0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Arial Cyr"/>
                          <a:ea typeface="Times New Roman"/>
                          <a:cs typeface="Times New Roman"/>
                        </a:rPr>
                        <a:t>Осуществление передаваемых полномочий поселений контрольно-счетных органов поселений по осуществлению внешнего муниципального финансового контроля </a:t>
                      </a:r>
                      <a:endParaRPr lang="ru-RU" sz="100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64,9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27439" marR="274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Административный центром Назиевского городского поселения - городской поселок Назия. "/>
                <a:cs typeface="Times New Roman" pitchFamily="18" charset="0"/>
              </a:rPr>
              <a:t>	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Административный центром Назиевского городского поселения - городской поселок Назия. 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428868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СПАСИБО ЗА ВНИМАНИЕ</a:t>
            </a:r>
            <a:r>
              <a:rPr lang="ru-RU" sz="3600" dirty="0" smtClean="0"/>
              <a:t>!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Что такое бюджет для граждан?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Основные понятия. </a:t>
            </a:r>
          </a:p>
          <a:p>
            <a:pPr algn="ctr"/>
            <a:endParaRPr lang="ru-RU" sz="9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 для граждан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информационный ресурс, содержащий основные положения проекта решения о бюджете, в доступной для широкого круга заинтересованных пользователей форме. Составляется с целью ознакомления граждан с основными целями, задачами и приоритетными направлениями бюджетной политики муниципального образования.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это план доходов и расходов муниципального образования на определенный период (финансовый год).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Доходы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и безвозвратные поступления денежных средств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бюджет.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Расходы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выплачиваемые из бюджета денежные средства в соответствии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 установленными полномочиями по расходным обязательствам.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Профицит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доходов над расходами.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Дефицит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расходов над доходами.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Бюджетные ассигнования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предельные объёмы денежных средств, предусмотренных в соответствующем финансовом году для исполнения бюджетных обязательств.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Межбюджетные трансферты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Налоговые доходы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– это обязательные, безвозмездные, безвозвратные платежи в пользу бюджета в соответствии с бюджетным и налоговым законодательством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Неналоговые доходы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-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это доходы от государственной и муниципальной собственности или от деятельности с ней; от продажи имущества; административные платежи и штрафные санкции и другие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Субсидия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subsidium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помощь, поддержка)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выплаты, предоставляемые за счёт государственного или местного бюджета, а также выплаты из специальных фондов для юридических и физических лиц, местных органов власти, других государств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Дотация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dotatio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дар, пожертвование)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Субвенция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subvenire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«приходить на помощь»)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межбюджетный трансферт, предоставляемый в целях финансового обеспечения расходных обязательств по переданным полномочиям. Имеет конкретные цели; в отличие от дотации (которая не имеет цели в принципе)...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7143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МО </a:t>
            </a:r>
            <a:r>
              <a:rPr lang="ru-RU" sz="2800" dirty="0" err="1" smtClean="0"/>
              <a:t>Назиевское</a:t>
            </a:r>
            <a:r>
              <a:rPr lang="ru-RU" sz="2800" dirty="0" smtClean="0"/>
              <a:t> городское поселение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82554957"/>
              </p:ext>
            </p:extLst>
          </p:nvPr>
        </p:nvGraphicFramePr>
        <p:xfrm>
          <a:off x="323528" y="2060848"/>
          <a:ext cx="48965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1643051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2023год </a:t>
            </a:r>
          </a:p>
          <a:p>
            <a:pPr algn="ctr"/>
            <a:r>
              <a:rPr lang="ru-RU" b="1" dirty="0" smtClean="0">
                <a:cs typeface="Arial" pitchFamily="34" charset="0"/>
              </a:rPr>
              <a:t>общая сумма доходов 83 378,8 тыс.руб.</a:t>
            </a:r>
          </a:p>
          <a:p>
            <a:endParaRPr lang="ru-RU" dirty="0"/>
          </a:p>
        </p:txBody>
      </p:sp>
      <p:graphicFrame>
        <p:nvGraphicFramePr>
          <p:cNvPr id="5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19558413"/>
              </p:ext>
            </p:extLst>
          </p:nvPr>
        </p:nvGraphicFramePr>
        <p:xfrm>
          <a:off x="4929190" y="2071677"/>
          <a:ext cx="3348372" cy="192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80817896"/>
              </p:ext>
            </p:extLst>
          </p:nvPr>
        </p:nvGraphicFramePr>
        <p:xfrm>
          <a:off x="5072066" y="4857760"/>
          <a:ext cx="3352362" cy="200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3439" y="1214422"/>
            <a:ext cx="4500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год </a:t>
            </a:r>
          </a:p>
          <a:p>
            <a:pPr algn="ctr"/>
            <a:r>
              <a:rPr lang="ru-RU" b="1" dirty="0" smtClean="0"/>
              <a:t>общая сумма доходов  73 858,7 </a:t>
            </a:r>
          </a:p>
          <a:p>
            <a:pPr algn="ctr"/>
            <a:r>
              <a:rPr lang="ru-RU" b="1" dirty="0" smtClean="0"/>
              <a:t>тыс.руб.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7" y="3929066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год </a:t>
            </a:r>
          </a:p>
          <a:p>
            <a:pPr algn="ctr"/>
            <a:r>
              <a:rPr lang="ru-RU" b="1" dirty="0" smtClean="0"/>
              <a:t>общая сумма доходов  57 937,1тыс.руб.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918378" y="1654064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0" y="5643578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 (за исключением налога на доходы физических лиц в отношении доходов в виде процентов, полученных по вкладам (остаткам на счетах) в банках, находящихся на территории Российской Федерации) (13%)</a:t>
            </a:r>
            <a:endParaRPr lang="ru-RU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доходы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7494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Акцизы на нефтепродукты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718110113"/>
              </p:ext>
            </p:extLst>
          </p:nvPr>
        </p:nvGraphicFramePr>
        <p:xfrm>
          <a:off x="1691680" y="1916832"/>
          <a:ext cx="59519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0" y="6072206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i="1" dirty="0" smtClean="0">
                <a:solidFill>
                  <a:prstClr val="black"/>
                </a:solidFill>
              </a:rPr>
              <a:t>Акцизы на автомобильный бензин, прямогонный бензин, дизельное </a:t>
            </a:r>
            <a:r>
              <a:rPr lang="ru-RU" sz="1000" i="1" dirty="0" err="1" smtClean="0">
                <a:solidFill>
                  <a:prstClr val="black"/>
                </a:solidFill>
              </a:rPr>
              <a:t>топливо,моторные</a:t>
            </a:r>
            <a:r>
              <a:rPr lang="ru-RU" sz="1000" i="1" dirty="0" smtClean="0">
                <a:solidFill>
                  <a:prstClr val="black"/>
                </a:solidFill>
              </a:rPr>
              <a:t> масла для дизельных и (или) карбюраторных (</a:t>
            </a:r>
            <a:r>
              <a:rPr lang="ru-RU" sz="1000" i="1" dirty="0" err="1" smtClean="0">
                <a:solidFill>
                  <a:prstClr val="black"/>
                </a:solidFill>
              </a:rPr>
              <a:t>инжекторных</a:t>
            </a:r>
            <a:r>
              <a:rPr lang="ru-RU" sz="1000" i="1" dirty="0" smtClean="0">
                <a:solidFill>
                  <a:prstClr val="black"/>
                </a:solidFill>
              </a:rPr>
              <a:t>)двигателей, производимые на территории Российской Федерации (0,03725%)</a:t>
            </a:r>
            <a:endParaRPr lang="ru-RU" sz="10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513942923"/>
              </p:ext>
            </p:extLst>
          </p:nvPr>
        </p:nvGraphicFramePr>
        <p:xfrm>
          <a:off x="1547664" y="1821011"/>
          <a:ext cx="59766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16799" y="642918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имущество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6143644"/>
            <a:ext cx="3786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Налог на имущество физических лиц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255119546"/>
              </p:ext>
            </p:extLst>
          </p:nvPr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6168214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Земельный налог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Земельный налог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921</TotalTime>
  <Words>1811</Words>
  <PresentationFormat>Экран (4:3)</PresentationFormat>
  <Paragraphs>480</Paragraphs>
  <Slides>21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БЮДЖЕТ ДЛЯ ГРАЖДАН ПРОЕКТ БЮДЖЕТА </vt:lpstr>
      <vt:lpstr>Слайд 2</vt:lpstr>
      <vt:lpstr>Слайд 3</vt:lpstr>
      <vt:lpstr>Слайд 4</vt:lpstr>
      <vt:lpstr>Доходы бюджета МО Назиевское городское поселение</vt:lpstr>
      <vt:lpstr>Налоговые поступления в доходной части бюджета</vt:lpstr>
      <vt:lpstr>Слайд 7</vt:lpstr>
      <vt:lpstr>Слайд 8</vt:lpstr>
      <vt:lpstr>Слайд 9</vt:lpstr>
      <vt:lpstr>Слайд 10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Безвозмездные поступления в доходной части бюджета</vt:lpstr>
      <vt:lpstr>СТРУКТУРА РАСХОДОВ МЕСТНОГО БЮДЖЕТА НА 2023-2025 ГОДЫ</vt:lpstr>
      <vt:lpstr>СТРУКТУРА РАСХОДОВ МЕСТНОГО БЮДЖЕТА НА 2023-2025 ГОДЫ</vt:lpstr>
      <vt:lpstr>СТРУКТУРА РАСХОДОВ МЕСТНОГО БЮДЖЕТА НА 2023-2025 ГОДЫ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Бюджета муниципального образования Назиевское городское поселение  Кировского муниципального района Ленинградской области  на 2021 год  и на плановый период 2022 и 2023 годов</dc:title>
  <dc:creator>user</dc:creator>
  <cp:lastModifiedBy>user</cp:lastModifiedBy>
  <cp:revision>111</cp:revision>
  <dcterms:created xsi:type="dcterms:W3CDTF">2021-03-12T09:08:19Z</dcterms:created>
  <dcterms:modified xsi:type="dcterms:W3CDTF">2024-03-15T13:19:26Z</dcterms:modified>
</cp:coreProperties>
</file>