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732" r:id="rId1"/>
  </p:sldMasterIdLst>
  <p:notesMasterIdLst>
    <p:notesMasterId r:id="rId19"/>
  </p:notesMasterIdLst>
  <p:sldIdLst>
    <p:sldId id="256" r:id="rId2"/>
    <p:sldId id="257" r:id="rId3"/>
    <p:sldId id="260" r:id="rId4"/>
    <p:sldId id="258" r:id="rId5"/>
    <p:sldId id="259" r:id="rId6"/>
    <p:sldId id="263" r:id="rId7"/>
    <p:sldId id="261" r:id="rId8"/>
    <p:sldId id="262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 autoAdjust="0"/>
    <p:restoredTop sz="93043" autoAdjust="0"/>
  </p:normalViewPr>
  <p:slideViewPr>
    <p:cSldViewPr>
      <p:cViewPr varScale="1">
        <p:scale>
          <a:sx n="97" d="100"/>
          <a:sy n="97" d="100"/>
        </p:scale>
        <p:origin x="-3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374664252991524"/>
          <c:y val="0"/>
          <c:w val="0.73133336492023593"/>
          <c:h val="0.866481982771145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explosion val="32"/>
          </c:dPt>
          <c:dPt>
            <c:idx val="1"/>
            <c:explosion val="22"/>
          </c:dPt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поступления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0.55200000000000005</c:v>
                </c:pt>
                <c:pt idx="1">
                  <c:v>0.4480000000000004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1.5680038819216219E-2"/>
          <c:y val="0.67018167853144683"/>
          <c:w val="0.96455949338962443"/>
          <c:h val="0.295825570663089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313.7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594.4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594.4</c:v>
                </c:pt>
              </c:numCache>
            </c:numRef>
          </c:val>
        </c:ser>
        <c:axId val="151460480"/>
        <c:axId val="151478656"/>
      </c:barChart>
      <c:catAx>
        <c:axId val="151460480"/>
        <c:scaling>
          <c:orientation val="minMax"/>
        </c:scaling>
        <c:axPos val="l"/>
        <c:numFmt formatCode="General" sourceLinked="1"/>
        <c:majorTickMark val="none"/>
        <c:tickLblPos val="nextTo"/>
        <c:crossAx val="151478656"/>
        <c:crosses val="autoZero"/>
        <c:auto val="1"/>
        <c:lblAlgn val="ctr"/>
        <c:lblOffset val="100"/>
      </c:catAx>
      <c:valAx>
        <c:axId val="15147865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514604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3600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3600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3600</c:v>
                </c:pt>
              </c:numCache>
            </c:numRef>
          </c:val>
        </c:ser>
        <c:axId val="151886848"/>
        <c:axId val="151929600"/>
      </c:barChart>
      <c:catAx>
        <c:axId val="151886848"/>
        <c:scaling>
          <c:orientation val="minMax"/>
        </c:scaling>
        <c:axPos val="l"/>
        <c:numFmt formatCode="General" sourceLinked="1"/>
        <c:majorTickMark val="none"/>
        <c:tickLblPos val="nextTo"/>
        <c:crossAx val="151929600"/>
        <c:crosses val="autoZero"/>
        <c:auto val="1"/>
        <c:lblAlgn val="ctr"/>
        <c:lblOffset val="100"/>
      </c:catAx>
      <c:valAx>
        <c:axId val="15192960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518868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2740.9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3250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3250</c:v>
                </c:pt>
              </c:numCache>
            </c:numRef>
          </c:val>
        </c:ser>
        <c:axId val="152385024"/>
        <c:axId val="152395776"/>
      </c:barChart>
      <c:catAx>
        <c:axId val="152385024"/>
        <c:scaling>
          <c:orientation val="minMax"/>
        </c:scaling>
        <c:axPos val="l"/>
        <c:numFmt formatCode="General" sourceLinked="1"/>
        <c:majorTickMark val="none"/>
        <c:tickLblPos val="nextTo"/>
        <c:crossAx val="152395776"/>
        <c:crosses val="autoZero"/>
        <c:auto val="1"/>
        <c:lblAlgn val="ctr"/>
        <c:lblOffset val="100"/>
      </c:catAx>
      <c:valAx>
        <c:axId val="15239577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52385024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4580900807915012E-2"/>
          <c:y val="0"/>
          <c:w val="0.9159059846063615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2"/>
          <c:dLbls>
            <c:dLbl>
              <c:idx val="0"/>
              <c:spPr/>
              <c:txPr>
                <a:bodyPr/>
                <a:lstStyle/>
                <a:p>
                  <a:pPr>
                    <a:defRPr sz="1300" baseline="0"/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300" baseline="0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поступления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0.67300000000000093</c:v>
                </c:pt>
                <c:pt idx="1">
                  <c:v>0.3270000000000004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7681332898495159E-2"/>
          <c:y val="0"/>
          <c:w val="0.9159059846063615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"/>
            <c:explosion val="0"/>
          </c:dPt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поступления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0.69699999999999995</c:v>
                </c:pt>
                <c:pt idx="1">
                  <c:v>0.30300000000000032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4884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5188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5553</c:v>
                </c:pt>
              </c:numCache>
            </c:numRef>
          </c:val>
        </c:ser>
        <c:axId val="152029056"/>
        <c:axId val="152030592"/>
      </c:barChart>
      <c:catAx>
        <c:axId val="152029056"/>
        <c:scaling>
          <c:orientation val="minMax"/>
        </c:scaling>
        <c:axPos val="l"/>
        <c:numFmt formatCode="General" sourceLinked="1"/>
        <c:majorTickMark val="none"/>
        <c:tickLblPos val="nextTo"/>
        <c:crossAx val="152030592"/>
        <c:crosses val="autoZero"/>
        <c:auto val="1"/>
        <c:lblAlgn val="ctr"/>
        <c:lblOffset val="100"/>
      </c:catAx>
      <c:valAx>
        <c:axId val="15203059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5202905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8666666666666704E-2"/>
          <c:y val="0"/>
          <c:w val="0.68763763123359811"/>
          <c:h val="0.817750000000000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4675.2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4797.7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4797.7</c:v>
                </c:pt>
              </c:numCache>
            </c:numRef>
          </c:val>
        </c:ser>
        <c:axId val="151955712"/>
        <c:axId val="151969792"/>
      </c:barChart>
      <c:catAx>
        <c:axId val="151955712"/>
        <c:scaling>
          <c:orientation val="minMax"/>
        </c:scaling>
        <c:delete val="1"/>
        <c:axPos val="l"/>
        <c:numFmt formatCode="General" sourceLinked="1"/>
        <c:tickLblPos val="nextTo"/>
        <c:crossAx val="151969792"/>
        <c:crosses val="autoZero"/>
        <c:auto val="1"/>
        <c:lblAlgn val="ctr"/>
        <c:lblOffset val="100"/>
      </c:catAx>
      <c:valAx>
        <c:axId val="151969792"/>
        <c:scaling>
          <c:orientation val="minMax"/>
        </c:scaling>
        <c:axPos val="b"/>
        <c:majorGridlines/>
        <c:numFmt formatCode="General" sourceLinked="1"/>
        <c:tickLblPos val="nextTo"/>
        <c:crossAx val="15195571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8479166666666645E-2"/>
          <c:y val="3.437500000000001E-2"/>
          <c:w val="0.69676263123359716"/>
          <c:h val="0.7614999999999999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1050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1230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1280</c:v>
                </c:pt>
              </c:numCache>
            </c:numRef>
          </c:val>
        </c:ser>
        <c:axId val="150574592"/>
        <c:axId val="150576128"/>
      </c:barChart>
      <c:catAx>
        <c:axId val="150574592"/>
        <c:scaling>
          <c:orientation val="minMax"/>
        </c:scaling>
        <c:delete val="1"/>
        <c:axPos val="l"/>
        <c:numFmt formatCode="General" sourceLinked="1"/>
        <c:tickLblPos val="nextTo"/>
        <c:crossAx val="150576128"/>
        <c:crosses val="autoZero"/>
        <c:auto val="1"/>
        <c:lblAlgn val="ctr"/>
        <c:lblOffset val="100"/>
      </c:catAx>
      <c:valAx>
        <c:axId val="15057612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ru-RU"/>
          </a:p>
        </c:txPr>
        <c:crossAx val="1505745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2833333333333328E-2"/>
          <c:y val="0"/>
          <c:w val="0.68763763123359811"/>
          <c:h val="0.817750000000000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6080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6200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3700</c:v>
                </c:pt>
              </c:numCache>
            </c:numRef>
          </c:val>
        </c:ser>
        <c:axId val="150738816"/>
        <c:axId val="150740352"/>
      </c:barChart>
      <c:catAx>
        <c:axId val="150738816"/>
        <c:scaling>
          <c:orientation val="minMax"/>
        </c:scaling>
        <c:delete val="1"/>
        <c:axPos val="l"/>
        <c:numFmt formatCode="General" sourceLinked="1"/>
        <c:tickLblPos val="nextTo"/>
        <c:crossAx val="150740352"/>
        <c:crosses val="autoZero"/>
        <c:auto val="1"/>
        <c:lblAlgn val="ctr"/>
        <c:lblOffset val="100"/>
      </c:catAx>
      <c:valAx>
        <c:axId val="150740352"/>
        <c:scaling>
          <c:orientation val="minMax"/>
        </c:scaling>
        <c:axPos val="b"/>
        <c:majorGridlines/>
        <c:numFmt formatCode="General" sourceLinked="1"/>
        <c:tickLblPos val="nextTo"/>
        <c:crossAx val="15073881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2833333333333328E-2"/>
          <c:y val="0"/>
          <c:w val="0.68763763123359833"/>
          <c:h val="0.817750000000000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axId val="149301120"/>
        <c:axId val="149302656"/>
      </c:barChart>
      <c:catAx>
        <c:axId val="149301120"/>
        <c:scaling>
          <c:orientation val="minMax"/>
        </c:scaling>
        <c:delete val="1"/>
        <c:axPos val="l"/>
        <c:numFmt formatCode="General" sourceLinked="1"/>
        <c:tickLblPos val="nextTo"/>
        <c:crossAx val="149302656"/>
        <c:crosses val="autoZero"/>
        <c:auto val="1"/>
        <c:lblAlgn val="ctr"/>
        <c:lblOffset val="100"/>
      </c:catAx>
      <c:valAx>
        <c:axId val="149302656"/>
        <c:scaling>
          <c:orientation val="minMax"/>
        </c:scaling>
        <c:axPos val="b"/>
        <c:majorGridlines/>
        <c:numFmt formatCode="General" sourceLinked="1"/>
        <c:tickLblPos val="nextTo"/>
        <c:crossAx val="14930112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5800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5800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5800</c:v>
                </c:pt>
              </c:numCache>
            </c:numRef>
          </c:val>
        </c:ser>
        <c:axId val="151546880"/>
        <c:axId val="151569152"/>
      </c:barChart>
      <c:catAx>
        <c:axId val="151546880"/>
        <c:scaling>
          <c:orientation val="minMax"/>
        </c:scaling>
        <c:axPos val="l"/>
        <c:numFmt formatCode="General" sourceLinked="1"/>
        <c:majorTickMark val="none"/>
        <c:tickLblPos val="nextTo"/>
        <c:crossAx val="151569152"/>
        <c:crosses val="autoZero"/>
        <c:auto val="1"/>
        <c:lblAlgn val="ctr"/>
        <c:lblOffset val="100"/>
      </c:catAx>
      <c:valAx>
        <c:axId val="15156915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515468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0.79617</cdr:x>
      <cdr:y>0.86656</cdr:y>
    </cdr:from>
    <cdr:to>
      <cdr:x>1</cdr:x>
      <cdr:y>0.94966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880716" y="3369556"/>
          <a:ext cx="1213209" cy="32311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0.847</cdr:x>
      <cdr:y>0.76484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81856" y="367969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0.79701</cdr:x>
      <cdr:y>0.85446</cdr:y>
    </cdr:from>
    <cdr:to>
      <cdr:x>1</cdr:x>
      <cdr:y>0.93755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953294" y="3322501"/>
          <a:ext cx="1213209" cy="32311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0.83204</cdr:x>
      <cdr:y>0.86133</cdr:y>
    </cdr:from>
    <cdr:to>
      <cdr:x>1</cdr:x>
      <cdr:y>0.94923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72098" y="3500462"/>
          <a:ext cx="102390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Тыс.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0.83204</cdr:x>
      <cdr:y>0.86133</cdr:y>
    </cdr:from>
    <cdr:to>
      <cdr:x>1</cdr:x>
      <cdr:y>0.94923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72098" y="3500462"/>
          <a:ext cx="102390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Тыс.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F4538-6372-4CE7-BBEA-6DD5C4E9FDF4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3C516-402A-43B7-89E3-8E0F76BE2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714620"/>
            <a:ext cx="7851648" cy="2643206"/>
          </a:xfrm>
        </p:spPr>
        <p:txBody>
          <a:bodyPr>
            <a:noAutofit/>
          </a:bodyPr>
          <a:lstStyle/>
          <a:p>
            <a:pPr algn="ctr"/>
            <a: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БЮДЖЕТ ДЛЯ ГРАЖДАН</a:t>
            </a:r>
            <a:b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ПРОЕКТ БЮДЖЕТА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86388"/>
            <a:ext cx="6400800" cy="3524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2021 год  и на плановый период 2022 и 2023 годов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0" y="0"/>
          <a:ext cx="3000364" cy="3517668"/>
        </p:xfrm>
        <a:graphic>
          <a:graphicData uri="http://schemas.openxmlformats.org/presentationml/2006/ole">
            <p:oleObj spid="_x0000_s2049" r:id="rId3" imgW="2133898" imgH="2514286" progId="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75585146"/>
              </p:ext>
            </p:extLst>
          </p:nvPr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0166" y="1500174"/>
            <a:ext cx="7426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Арендная плата за земельные участки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75585146"/>
              </p:ext>
            </p:extLst>
          </p:nvPr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500174"/>
            <a:ext cx="806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Аренда муниципального имущества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75585146"/>
              </p:ext>
            </p:extLst>
          </p:nvPr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500174"/>
            <a:ext cx="806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Наем жилых помещений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75585146"/>
              </p:ext>
            </p:extLst>
          </p:nvPr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500174"/>
            <a:ext cx="806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Продажа муниципального имущества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Безвозмездные поступления в доходной части бюджета</a:t>
            </a:r>
            <a:endParaRPr lang="ru-RU" sz="3600" dirty="0"/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97648040"/>
              </p:ext>
            </p:extLst>
          </p:nvPr>
        </p:nvGraphicFramePr>
        <p:xfrm>
          <a:off x="539750" y="2000239"/>
          <a:ext cx="8229600" cy="3514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258"/>
                <a:gridCol w="1296144"/>
                <a:gridCol w="1368152"/>
                <a:gridCol w="1461046"/>
              </a:tblGrid>
              <a:tr h="143838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/>
                </a:tc>
              </a:tr>
              <a:tr h="852874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Субвенция на осуществление отдельного  государственного полномочия Ленинградской области в сфере административных правоотношений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Субвенции бюджетам городских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297,4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Субсидии бюджетам городских поселений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11 484,2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1 937,4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Дотации бюджетам городских поселений на выравнивание бюджетной обеспеченности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12 360,1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12 738,5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13 272,6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Межбюджетные трансферты на содержание автомобильных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дорог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573,2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Итого: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24 718,4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15 550,0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14 146,7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МЕСТНОГО БЮДЖЕТА НА 2021-2023 ГОДЫ</a:t>
            </a:r>
            <a:endParaRPr lang="ru-RU" sz="3600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66088152"/>
              </p:ext>
            </p:extLst>
          </p:nvPr>
        </p:nvGraphicFramePr>
        <p:xfrm>
          <a:off x="323526" y="1571609"/>
          <a:ext cx="8677629" cy="4857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4772"/>
                <a:gridCol w="1170558"/>
                <a:gridCol w="1508606"/>
                <a:gridCol w="1676229"/>
                <a:gridCol w="1637464"/>
              </a:tblGrid>
              <a:tr h="391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8710" algn="l"/>
                        </a:tabLs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Раздел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2021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2022год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2023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</a:tr>
              <a:tr h="323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Расходов всего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57 828,8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49 229,8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46 491,7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4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Общегосударственные </a:t>
                      </a: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вопросы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12 946,5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12 795,1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12 873,4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Национальная оборона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297,4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297,4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297,4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47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356,1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356,1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366,1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Национальная экономика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13 143,5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5 514,1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5 514,1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4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Жилищно-коммунальное хозяйство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19 257,2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17 663,3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16 786,0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47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Образование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3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Культура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11 022,9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11 764,4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9 780,9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Социальная политика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580,2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614,4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648,8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4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Физическая культура и спорт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26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Другие общегосударственные вопросы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9552" y="188640"/>
            <a:ext cx="8385175" cy="102393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Структура расходов бюджета поселения в разрезе муниципальных программ на 2021-2023 год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45" y="1285862"/>
          <a:ext cx="8858310" cy="5497706"/>
        </p:xfrm>
        <a:graphic>
          <a:graphicData uri="http://schemas.openxmlformats.org/drawingml/2006/table">
            <a:tbl>
              <a:tblPr/>
              <a:tblGrid>
                <a:gridCol w="6165126"/>
                <a:gridCol w="832832"/>
                <a:gridCol w="886912"/>
                <a:gridCol w="973440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Наименование</a:t>
                      </a:r>
                    </a:p>
                  </a:txBody>
                  <a:tcPr marL="5582" marR="5582" marT="5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+mn-lt"/>
                        </a:rPr>
                        <a:t> 2021 год </a:t>
                      </a:r>
                      <a:br>
                        <a:rPr lang="ru-RU" sz="1200" b="1" i="0" u="none" strike="noStrike" dirty="0">
                          <a:latin typeface="+mn-lt"/>
                        </a:rPr>
                      </a:br>
                      <a:endParaRPr lang="ru-RU" sz="1200" b="1" i="0" u="none" strike="noStrike" dirty="0">
                        <a:latin typeface="+mn-lt"/>
                      </a:endParaRPr>
                    </a:p>
                  </a:txBody>
                  <a:tcPr marL="5582" marR="5582" marT="558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+mn-lt"/>
                        </a:rPr>
                        <a:t> 2022 год </a:t>
                      </a:r>
                      <a:br>
                        <a:rPr lang="ru-RU" sz="1200" b="1" i="0" u="none" strike="noStrike" dirty="0">
                          <a:latin typeface="+mn-lt"/>
                        </a:rPr>
                      </a:br>
                      <a:endParaRPr lang="ru-RU" sz="1200" b="1" i="0" u="none" strike="noStrike" dirty="0">
                        <a:latin typeface="+mn-lt"/>
                      </a:endParaRPr>
                    </a:p>
                  </a:txBody>
                  <a:tcPr marL="5582" marR="5582" marT="558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+mn-lt"/>
                        </a:rPr>
                        <a:t> 2023 год </a:t>
                      </a:r>
                      <a:br>
                        <a:rPr lang="ru-RU" sz="1200" b="1" i="0" u="none" strike="noStrike" dirty="0">
                          <a:latin typeface="+mn-lt"/>
                        </a:rPr>
                      </a:br>
                      <a:endParaRPr lang="ru-RU" sz="1200" b="1" i="0" u="none" strike="noStrike" dirty="0">
                        <a:latin typeface="+mn-lt"/>
                      </a:endParaRPr>
                    </a:p>
                  </a:txBody>
                  <a:tcPr marL="5582" marR="5582" marT="558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32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latin typeface="+mn-lt"/>
                        </a:rPr>
                        <a:t>Муниципальная программа "О содействии участия населения  в осуществлении местного самоуправления в иных формах  и на частях  территории   </a:t>
                      </a:r>
                      <a:r>
                        <a:rPr lang="ru-RU" sz="1000" b="1" i="1" u="none" strike="noStrike" dirty="0" smtClean="0">
                          <a:latin typeface="+mn-lt"/>
                        </a:rPr>
                        <a:t>муниципального образования </a:t>
                      </a:r>
                      <a:r>
                        <a:rPr lang="ru-RU" sz="1000" b="1" i="1" u="none" strike="noStrike" dirty="0" err="1" smtClean="0">
                          <a:latin typeface="+mn-lt"/>
                        </a:rPr>
                        <a:t>Назиевское</a:t>
                      </a:r>
                      <a:r>
                        <a:rPr lang="ru-RU" sz="1000" b="1" i="1" u="none" strike="noStrike" dirty="0" smtClean="0">
                          <a:latin typeface="+mn-lt"/>
                        </a:rPr>
                        <a:t> 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городское  </a:t>
                      </a:r>
                      <a:r>
                        <a:rPr lang="ru-RU" sz="1000" b="1" i="1" u="none" strike="noStrike" dirty="0" smtClean="0">
                          <a:latin typeface="+mn-lt"/>
                        </a:rPr>
                        <a:t>поселение Кировского 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2 873,6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84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latin typeface="+mn-lt"/>
                        </a:rPr>
                        <a:t>Муниципальная программа "Совершенствование и развитие автомобильных дорог в муниципальном образовании </a:t>
                      </a:r>
                      <a:r>
                        <a:rPr lang="ru-RU" sz="1000" b="1" i="1" u="none" strike="noStrike" dirty="0" err="1">
                          <a:latin typeface="+mn-lt"/>
                        </a:rPr>
                        <a:t>Назиевское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7 460,4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4 797,7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4 797,7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2280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latin typeface="+mn-lt"/>
                        </a:rPr>
                        <a:t>Муниципальная программа "Развитие и поддержка  малого и среднего бизнеса в муниципальном образовании </a:t>
                      </a:r>
                      <a:r>
                        <a:rPr lang="ru-RU" sz="1000" b="1" i="1" u="none" strike="noStrike" dirty="0" err="1">
                          <a:latin typeface="+mn-lt"/>
                        </a:rPr>
                        <a:t>Назиевское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 городское поселение"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60,0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60,0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60,0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45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latin typeface="+mn-lt"/>
                        </a:rPr>
                        <a:t>Муниципальная программа "Обеспечение устойчивого функционирования и развития коммунальной и инженерной инфраструктуры и повышение </a:t>
                      </a:r>
                      <a:r>
                        <a:rPr lang="ru-RU" sz="1000" b="1" i="1" u="none" strike="noStrike" dirty="0" err="1">
                          <a:latin typeface="+mn-lt"/>
                        </a:rPr>
                        <a:t>энергоэффективности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 в муниципальном образовании </a:t>
                      </a:r>
                      <a:r>
                        <a:rPr lang="ru-RU" sz="1000" b="1" i="1" u="none" strike="noStrike" dirty="0" err="1">
                          <a:latin typeface="+mn-lt"/>
                        </a:rPr>
                        <a:t>Назиевское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6 204,6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6 204,6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1 237,3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45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latin typeface="+mn-lt"/>
                        </a:rPr>
                        <a:t>Муниципальная программа "О содействии участия населения в осуществлении местного самоуправления в иных формах на частях территорий, являющихся административным центром муниципального образования </a:t>
                      </a:r>
                      <a:r>
                        <a:rPr lang="ru-RU" sz="1000" b="1" i="1" u="none" strike="noStrike" dirty="0" err="1">
                          <a:latin typeface="+mn-lt"/>
                        </a:rPr>
                        <a:t>Назиевское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1 217,6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latin typeface="+mn-lt"/>
                        </a:rPr>
                        <a:t>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84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latin typeface="+mn-lt"/>
                        </a:rPr>
                        <a:t>Муниципальная программа "Формирование комфортной городской среды на территории муниципального образования </a:t>
                      </a:r>
                      <a:r>
                        <a:rPr lang="ru-RU" sz="1000" b="1" i="1" u="none" strike="noStrike" dirty="0" err="1">
                          <a:latin typeface="+mn-lt"/>
                        </a:rPr>
                        <a:t>Назиевское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500,0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500,0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84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latin typeface="+mn-lt"/>
                        </a:rPr>
                        <a:t>Муниципальная программа "Обеспечение безопасности жизнедеятельности на территории муниципального образования </a:t>
                      </a:r>
                      <a:r>
                        <a:rPr lang="ru-RU" sz="1000" b="1" i="1" u="none" strike="noStrike" dirty="0" err="1">
                          <a:latin typeface="+mn-lt"/>
                        </a:rPr>
                        <a:t>Назиевское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346,1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346,1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346,1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68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latin typeface="+mn-lt"/>
                        </a:rPr>
                        <a:t>Муниципальная программа "Формирование законопослушного поведения участников дорожного движения на территории муниципального образования </a:t>
                      </a:r>
                      <a:r>
                        <a:rPr lang="ru-RU" sz="1000" b="1" i="1" u="none" strike="noStrike" dirty="0" err="1">
                          <a:latin typeface="+mn-lt"/>
                        </a:rPr>
                        <a:t>Назиевское</a:t>
                      </a:r>
                      <a:r>
                        <a:rPr lang="ru-RU" sz="1000" b="1" i="1" u="none" strike="noStrike" dirty="0">
                          <a:latin typeface="+mn-lt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40,0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40,0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40,0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68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latin typeface="+mn-lt"/>
                        </a:rPr>
                        <a:t>Муниципальная программа "Развитие культуры, физической культуры и спорта в муниципальном образовании Назиевское городское поселение Кировского муниципального района Ленинградской области"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11 107,9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11 849,4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9 865,9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68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latin typeface="+mn-lt"/>
                        </a:rPr>
                        <a:t>Муниципальная программа "Противодействие экстремизму и профилактика терроризма на территории муниципального образования Назиевское городское поселение Кировского муниципального района Ленинградской области"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10,0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10,0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+mn-lt"/>
                        </a:rPr>
                        <a:t>20,0</a:t>
                      </a:r>
                    </a:p>
                  </a:txBody>
                  <a:tcPr marL="5582" marR="5582" marT="558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714360"/>
          <a:ext cx="9143999" cy="7301163"/>
        </p:xfrm>
        <a:graphic>
          <a:graphicData uri="http://schemas.openxmlformats.org/drawingml/2006/table">
            <a:tbl>
              <a:tblPr/>
              <a:tblGrid>
                <a:gridCol w="6363958"/>
                <a:gridCol w="859692"/>
                <a:gridCol w="915515"/>
                <a:gridCol w="1004834"/>
              </a:tblGrid>
              <a:tr h="355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"/>
                        </a:rPr>
                        <a:t>Наименование</a:t>
                      </a:r>
                    </a:p>
                  </a:txBody>
                  <a:tcPr marL="4051" marR="4051" marT="4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 2021 год </a:t>
                      </a:r>
                      <a:br>
                        <a:rPr lang="ru-RU" sz="1000" b="1" i="0" u="none" strike="noStrike" dirty="0"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latin typeface="Times New Roman"/>
                        </a:rPr>
                        <a:t>сумма</a:t>
                      </a:r>
                      <a:br>
                        <a:rPr lang="ru-RU" sz="1000" b="1" i="0" u="none" strike="noStrike" dirty="0"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latin typeface="Times New Roman"/>
                        </a:rPr>
                        <a:t>(тысяч рублей)</a:t>
                      </a:r>
                    </a:p>
                  </a:txBody>
                  <a:tcPr marL="4051" marR="4051" marT="4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 2022 год </a:t>
                      </a:r>
                      <a:br>
                        <a:rPr lang="ru-RU" sz="1000" b="1" i="0" u="none" strike="noStrike" dirty="0"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latin typeface="Times New Roman"/>
                        </a:rPr>
                        <a:t>сумма</a:t>
                      </a:r>
                      <a:br>
                        <a:rPr lang="ru-RU" sz="1000" b="1" i="0" u="none" strike="noStrike" dirty="0"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latin typeface="Times New Roman"/>
                        </a:rPr>
                        <a:t>(тысяч рублей)</a:t>
                      </a:r>
                    </a:p>
                  </a:txBody>
                  <a:tcPr marL="4051" marR="4051" marT="4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 2023 год </a:t>
                      </a:r>
                      <a:br>
                        <a:rPr lang="ru-RU" sz="1000" b="1" i="0" u="none" strike="noStrike" dirty="0"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latin typeface="Times New Roman"/>
                        </a:rPr>
                        <a:t>сумма</a:t>
                      </a:r>
                      <a:br>
                        <a:rPr lang="ru-RU" sz="1000" b="1" i="0" u="none" strike="noStrike" dirty="0"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latin typeface="Times New Roman"/>
                        </a:rPr>
                        <a:t>(тысяч рублей)</a:t>
                      </a:r>
                    </a:p>
                  </a:txBody>
                  <a:tcPr marL="4051" marR="4051" marT="4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86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Arial Cyr"/>
                        </a:rPr>
                        <a:t>Обеспечение деятельности органов местного самоуправления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Arial Cyr"/>
                        </a:rPr>
                        <a:t>12 040,1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Cyr"/>
                        </a:rPr>
                        <a:t>12 375,8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Cyr"/>
                        </a:rPr>
                        <a:t>12 454,1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Обеспечение деятельности представительных органов муниципальных образований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292,2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292,2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292,2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Обеспечение деятельности аппаратов органов местного самоуправления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10 330,4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10 636,6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10 714,9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Обеспечение деятельности Главы местной администрации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1 414,0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1 443,5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Cyr"/>
                        </a:rPr>
                        <a:t>1 443,5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Осуществление отдельных государственных полномочий Ленинградской области в сфере административных правоотношений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Cyr"/>
                        </a:rPr>
                        <a:t>3,5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3,5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Cyr"/>
                        </a:rPr>
                        <a:t>3,5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86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latin typeface="Arial Cyr"/>
                        </a:rPr>
                        <a:t>Непрограммные</a:t>
                      </a:r>
                      <a:r>
                        <a:rPr lang="ru-RU" sz="1000" b="1" i="0" u="none" strike="noStrike" dirty="0">
                          <a:latin typeface="Arial Cyr"/>
                        </a:rPr>
                        <a:t> расходы органов местного самоуправления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Arial Cyr"/>
                        </a:rPr>
                        <a:t>16 865,4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Cyr"/>
                        </a:rPr>
                        <a:t>13 355,7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Arial Cyr"/>
                        </a:rPr>
                        <a:t>17 480,1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Расходы на обеспечение деятельности муниципальных казенных учреждений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4 578,7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8 361,3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8 361,3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Доплаты к пенсиям муниципальных служащих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580,2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614,4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648,8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Процентные платежи по муниципальному долгу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Премирование по постановлению администрации в связи с юбилеем и вне системы оплаты труда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11,5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11,5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11,5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Премирование по распоряжению главы муниципального образования за вклад в социально-экономическое и культурное развитие муниципального образования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Cyr"/>
                        </a:rPr>
                        <a:t>17,3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Cyr"/>
                        </a:rPr>
                        <a:t>17,3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17,3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Резервный фонд администрации муниципального образования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250,0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250,0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250,0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Расчеты за услуги по начислению и сбору платы за найм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140,0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140,0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140,0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Публикация иной официальной информации в СМИ и информирование жителей о развитии муниципального образования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Организация аренды объектов движимого и недвижимого имущества, организация учета муниципального имущества и ведение реестра муниципальной собственности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110,0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110,0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110,0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Мероприятия по землеустройству и землепользованию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310,0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Расходы на приобретение товаров, работ, услуг в целях обеспечения публикации муниципальных правовых актов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Мероприятия, направленные на создание условий для обеспечения жителей поселения услугами связи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12,8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12,8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12,8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Содержание автомобильных дорог местного значения и искусственных сооружений на них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635,9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70,4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70,4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Мероприятия в области жилищного хозяйства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701,2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701,2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701,2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Капитальный ремонт (ремонт) муниципального жилищного фонда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58,4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60,0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Расходы на уличное освещение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5 600,0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1 100,0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3 400,0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Организация и содержание мест захоронения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50,0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150,0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67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Организация благоустройства территории поселения (за исключением осуществления дорожной деятельности, капитального ремонта (</a:t>
                      </a:r>
                      <a:r>
                        <a:rPr lang="ru-RU" sz="1000" b="0" i="1" u="none" strike="noStrike" dirty="0" err="1">
                          <a:latin typeface="Arial Cyr"/>
                        </a:rPr>
                        <a:t>ремонта</a:t>
                      </a:r>
                      <a:r>
                        <a:rPr lang="ru-RU" sz="1000" b="0" i="1" u="none" strike="noStrike" dirty="0">
                          <a:latin typeface="Arial Cyr"/>
                        </a:rPr>
                        <a:t>) дворовых территорий и проездов к ним)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486,2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486,2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2 126,2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Мероприятия в области коммунального хозяйства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250,0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250,0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250,0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297,4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Cyr"/>
                        </a:rPr>
                        <a:t>297,4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Cyr"/>
                        </a:rPr>
                        <a:t>297,4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3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Мероприятия по технологическому присоединению энергопринимающих устройств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1 328,1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Осуществление полномочий Кировского района на мероприятия по содержанию автомобильных дорог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573,2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573,2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573,2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Осуществление части полномочий поселений по формированию, утверждению, исполнению  бюджета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229,1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Осуществление части полномочий поселений по владению, пользованию и распоряжению имуществом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138,0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Осуществление земельного контроля поселений за использованием земель на территориях поселений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120,0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Осуществление передаваемых полномочий поселений контрольно-счетных органов поселений по осуществлению внешнего муниципального финансового контроля 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87,4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НЕПРОГРАММНЫХ РАСХОДОВ НА 2021-2023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Что такое бюджет для граждан? </a:t>
            </a:r>
          </a:p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Основные понятия. </a:t>
            </a:r>
          </a:p>
          <a:p>
            <a:pPr algn="ctr"/>
            <a:endParaRPr lang="ru-RU" sz="9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Бюджет для граждан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информационный ресурс, содержащий основные положения проекта решения о бюджете, в доступной для широкого круга заинтересованных пользователей форме. Составляется с целью ознакомления граждан с основными целями, задачами и приоритетными направлениями бюджетной политики муниципального образования.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Бюджет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это план доходов и расходов муниципального образования на определенный период (финансовый год).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Доходы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безвозмездные и безвозвратные поступления денежных средств </a:t>
            </a:r>
            <a:endParaRPr lang="en-US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 бюджет.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Расходы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выплачиваемые из бюджета денежные средства в соответствии </a:t>
            </a:r>
            <a:endParaRPr lang="en-US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 установленными полномочиями по расходным обязательствам. </a:t>
            </a:r>
          </a:p>
          <a:p>
            <a:pPr algn="just"/>
            <a:endParaRPr lang="ru-RU" sz="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Профицит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бюджета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превышение доходов над расходами.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Дефицит бюджета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превышение расходов над доходами. </a:t>
            </a:r>
          </a:p>
          <a:p>
            <a:pPr algn="just"/>
            <a:endParaRPr lang="ru-RU" sz="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Бюджетные ассигнования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предельные объёмы денежных средств, предусмотренных в соответствующем финансовом году для исполнения бюджетных обязательств.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Межбюджетные трансферты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Налоговые доходы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– это обязательные, безвозмездные, безвозвратные платежи в пользу бюджета в соответствии с бюджетным и налоговым законодательством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Неналоговые доходы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-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это доходы от государственной и муниципальной собственности или от деятельности с ней; от продажи имущества; административные платежи и штрафные санкции и другие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Субсидия (от лат.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subsidium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— помощь, поддержка)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— выплаты, предоставляемые за счёт государственного или местного бюджета, а также выплаты из специальных фондов для юридических и физических лиц, местных органов власти, других государств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Дотация (от лат.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dotatio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— дар, пожертвование)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—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Субвенция (от лат.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subvenire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«приходить на помощь»)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— межбюджетный трансферт, предоставляемый в целях финансового обеспечения расходных обязательств по переданным полномочиям. Имеет конкретные цели; в отличие от дотации (которая не имеет цели в принципе)...</a:t>
            </a: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71438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Доходы бюджета МО </a:t>
            </a:r>
            <a:r>
              <a:rPr lang="ru-RU" sz="2800" dirty="0" err="1" smtClean="0"/>
              <a:t>Назиевское</a:t>
            </a:r>
            <a:r>
              <a:rPr lang="ru-RU" sz="2800" dirty="0" smtClean="0"/>
              <a:t> городское поселение</a:t>
            </a:r>
            <a:endParaRPr lang="ru-RU" sz="2800" dirty="0"/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82554957"/>
              </p:ext>
            </p:extLst>
          </p:nvPr>
        </p:nvGraphicFramePr>
        <p:xfrm>
          <a:off x="323528" y="2060848"/>
          <a:ext cx="489654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596" y="1643051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2021год </a:t>
            </a:r>
          </a:p>
          <a:p>
            <a:pPr algn="ctr"/>
            <a:r>
              <a:rPr lang="ru-RU" b="1" dirty="0" smtClean="0">
                <a:cs typeface="Arial" pitchFamily="34" charset="0"/>
              </a:rPr>
              <a:t>общая сумма доходов 55 192,2 тыс.руб.</a:t>
            </a:r>
          </a:p>
          <a:p>
            <a:endParaRPr lang="ru-RU" dirty="0"/>
          </a:p>
        </p:txBody>
      </p:sp>
      <p:graphicFrame>
        <p:nvGraphicFramePr>
          <p:cNvPr id="5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19558413"/>
              </p:ext>
            </p:extLst>
          </p:nvPr>
        </p:nvGraphicFramePr>
        <p:xfrm>
          <a:off x="5143504" y="1500174"/>
          <a:ext cx="3348372" cy="2300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80817896"/>
              </p:ext>
            </p:extLst>
          </p:nvPr>
        </p:nvGraphicFramePr>
        <p:xfrm>
          <a:off x="5076056" y="4409563"/>
          <a:ext cx="3348372" cy="2300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3438" y="1214422"/>
            <a:ext cx="6042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2022 год </a:t>
            </a:r>
          </a:p>
          <a:p>
            <a:r>
              <a:rPr lang="ru-RU" b="1" dirty="0" smtClean="0"/>
              <a:t>общая сумма доходов  47 591,1 тыс.руб.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4214818"/>
            <a:ext cx="6052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год </a:t>
            </a:r>
          </a:p>
          <a:p>
            <a:r>
              <a:rPr lang="ru-RU" b="1" dirty="0" smtClean="0"/>
              <a:t>общая сумма доходов  46 662,8 тыс.руб.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75585146"/>
              </p:ext>
            </p:extLst>
          </p:nvPr>
        </p:nvGraphicFramePr>
        <p:xfrm>
          <a:off x="1918378" y="1654064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72000" y="5643578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Налог на доходы физических лиц (за исключением налога на доходы физических лиц в отношении доходов в виде процентов, полученных по вкладам (остаткам на счетах) в банках, находящихся на территории Российской Федерации) (13%)</a:t>
            </a:r>
            <a:endParaRPr lang="ru-RU" sz="1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1500174"/>
            <a:ext cx="7426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Налог на доходы физических лиц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1142984"/>
            <a:ext cx="7494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Акцизы на нефтепродукты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718110113"/>
              </p:ext>
            </p:extLst>
          </p:nvPr>
        </p:nvGraphicFramePr>
        <p:xfrm>
          <a:off x="1691680" y="1916832"/>
          <a:ext cx="595198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72000" y="6072206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i="1" dirty="0" smtClean="0">
                <a:solidFill>
                  <a:prstClr val="black"/>
                </a:solidFill>
              </a:rPr>
              <a:t>Акцизы на автомобильный бензин, прямогонный бензин, дизельное </a:t>
            </a:r>
            <a:r>
              <a:rPr lang="ru-RU" sz="1000" i="1" dirty="0" err="1" smtClean="0">
                <a:solidFill>
                  <a:prstClr val="black"/>
                </a:solidFill>
              </a:rPr>
              <a:t>топливо,моторные</a:t>
            </a:r>
            <a:r>
              <a:rPr lang="ru-RU" sz="1000" i="1" dirty="0" smtClean="0">
                <a:solidFill>
                  <a:prstClr val="black"/>
                </a:solidFill>
              </a:rPr>
              <a:t> масла для дизельных и (или) карбюраторных (</a:t>
            </a:r>
            <a:r>
              <a:rPr lang="ru-RU" sz="1000" i="1" dirty="0" err="1" smtClean="0">
                <a:solidFill>
                  <a:prstClr val="black"/>
                </a:solidFill>
              </a:rPr>
              <a:t>инжекторных</a:t>
            </a:r>
            <a:r>
              <a:rPr lang="ru-RU" sz="1000" i="1" dirty="0" smtClean="0">
                <a:solidFill>
                  <a:prstClr val="black"/>
                </a:solidFill>
              </a:rPr>
              <a:t>)двигателей, производимые на территории Российской Федерации (0,03725%)</a:t>
            </a:r>
            <a:endParaRPr lang="ru-RU" sz="1000" i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1513942923"/>
              </p:ext>
            </p:extLst>
          </p:nvPr>
        </p:nvGraphicFramePr>
        <p:xfrm>
          <a:off x="1547664" y="1821011"/>
          <a:ext cx="597666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16799" y="642918"/>
            <a:ext cx="45104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Налог на имущество физических лиц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57818" y="6143644"/>
            <a:ext cx="37861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Налог на имущество физических лиц</a:t>
            </a:r>
          </a:p>
          <a:p>
            <a:r>
              <a:rPr lang="ru-RU" sz="1000" i="1" dirty="0" smtClean="0"/>
              <a:t>Взимаемый на территории городских поселений (100 %)</a:t>
            </a:r>
            <a:endParaRPr lang="ru-RU" sz="10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4255119546"/>
              </p:ext>
            </p:extLst>
          </p:nvPr>
        </p:nvGraphicFramePr>
        <p:xfrm>
          <a:off x="1285852" y="14287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43504" y="6168214"/>
            <a:ext cx="36433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Земельный налог</a:t>
            </a:r>
          </a:p>
          <a:p>
            <a:r>
              <a:rPr lang="ru-RU" sz="1000" i="1" dirty="0" smtClean="0"/>
              <a:t>Взимаемый на территории городских поселений (100 %)</a:t>
            </a:r>
            <a:endParaRPr lang="ru-RU" sz="1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6799" y="928670"/>
            <a:ext cx="4510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Земельный налог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4255119546"/>
              </p:ext>
            </p:extLst>
          </p:nvPr>
        </p:nvGraphicFramePr>
        <p:xfrm>
          <a:off x="1285852" y="14287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43504" y="5857892"/>
            <a:ext cx="36433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Государственная пошлина -  денежный сбор, взимаемый уполномоченными официальными органами при выполнении ими определённых функций в размерах, предусмотренных законодательством государства. (100%)</a:t>
            </a:r>
            <a:endParaRPr lang="ru-RU" sz="1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6799" y="928670"/>
            <a:ext cx="45104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Государственная пошлина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503</TotalTime>
  <Words>1467</Words>
  <PresentationFormat>Экран (4:3)</PresentationFormat>
  <Paragraphs>338</Paragraphs>
  <Slides>17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БЮДЖЕТ ДЛЯ ГРАЖДАН  ПРОЕКТ БЮДЖЕТА</vt:lpstr>
      <vt:lpstr>Слайд 2</vt:lpstr>
      <vt:lpstr>Слайд 3</vt:lpstr>
      <vt:lpstr>Доходы бюджета МО Назиевское городское поселение</vt:lpstr>
      <vt:lpstr>Налоговые поступления в доходной части бюджета</vt:lpstr>
      <vt:lpstr>Слайд 6</vt:lpstr>
      <vt:lpstr>Слайд 7</vt:lpstr>
      <vt:lpstr>Слайд 8</vt:lpstr>
      <vt:lpstr>Слайд 9</vt:lpstr>
      <vt:lpstr>Неналоговые поступления в доходной части бюджета</vt:lpstr>
      <vt:lpstr>Неналоговые поступления в доходной части бюджета</vt:lpstr>
      <vt:lpstr>Неналоговые поступления в доходной части бюджета</vt:lpstr>
      <vt:lpstr>Неналоговые поступления в доходной части бюджета</vt:lpstr>
      <vt:lpstr>Безвозмездные поступления в доходной части бюджета</vt:lpstr>
      <vt:lpstr>СТРУКТУРА РАСХОДОВ МЕСТНОГО БЮДЖЕТА НА 2021-2023 ГОДЫ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Бюджета муниципального образования Назиевское городское поселение  Кировского муниципального района Ленинградской области  на 2021 год  и на плановый период 2022 и 2023 годов</dc:title>
  <dc:creator>user</dc:creator>
  <cp:lastModifiedBy>user</cp:lastModifiedBy>
  <cp:revision>58</cp:revision>
  <dcterms:created xsi:type="dcterms:W3CDTF">2021-03-12T09:08:19Z</dcterms:created>
  <dcterms:modified xsi:type="dcterms:W3CDTF">2024-03-15T13:24:49Z</dcterms:modified>
</cp:coreProperties>
</file>