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drawings/drawing3.xml" ContentType="application/vnd.openxmlformats-officedocument.drawingml.chartshape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9">
  <p:sldMasterIdLst>
    <p:sldMasterId id="2147483732" r:id="rId1"/>
  </p:sldMasterIdLst>
  <p:notesMasterIdLst>
    <p:notesMasterId r:id="rId19"/>
  </p:notes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67" r:id="rId11"/>
    <p:sldId id="268" r:id="rId12"/>
    <p:sldId id="269" r:id="rId13"/>
    <p:sldId id="270" r:id="rId14"/>
    <p:sldId id="271" r:id="rId15"/>
    <p:sldId id="272" r:id="rId16"/>
    <p:sldId id="274" r:id="rId17"/>
    <p:sldId id="27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3" autoAdjust="0"/>
    <p:restoredTop sz="93043" autoAdjust="0"/>
  </p:normalViewPr>
  <p:slideViewPr>
    <p:cSldViewPr>
      <p:cViewPr varScale="1">
        <p:scale>
          <a:sx n="85" d="100"/>
          <a:sy n="85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0374664252991524"/>
          <c:y val="0"/>
          <c:w val="0.73133336492023593"/>
          <c:h val="0.8664819827711451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0.51570000000000005</c:v>
                </c:pt>
                <c:pt idx="1">
                  <c:v>0.48430000000000001</c:v>
                </c:pt>
              </c:numCache>
            </c:numRef>
          </c:val>
        </c:ser>
      </c:pie3DChart>
    </c:plotArea>
    <c:legend>
      <c:legendPos val="r"/>
      <c:legendEntry>
        <c:idx val="0"/>
        <c:txPr>
          <a:bodyPr/>
          <a:lstStyle/>
          <a:p>
            <a:pPr>
              <a:defRPr sz="14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400"/>
            </a:pPr>
            <a:endParaRPr lang="ru-RU"/>
          </a:p>
        </c:txPr>
      </c:legendEntry>
      <c:layout>
        <c:manualLayout>
          <c:xMode val="edge"/>
          <c:yMode val="edge"/>
          <c:x val="1.5680038819216219E-2"/>
          <c:y val="0.67018167853144683"/>
          <c:w val="0.96455949338962443"/>
          <c:h val="0.2958255706630894"/>
        </c:manualLayout>
      </c:layout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985.3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687.3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687.3</c:v>
                </c:pt>
              </c:numCache>
            </c:numRef>
          </c:val>
        </c:ser>
        <c:axId val="133571328"/>
        <c:axId val="133572864"/>
      </c:barChart>
      <c:catAx>
        <c:axId val="133571328"/>
        <c:scaling>
          <c:orientation val="minMax"/>
        </c:scaling>
        <c:axPos val="l"/>
        <c:numFmt formatCode="General" sourceLinked="1"/>
        <c:majorTickMark val="none"/>
        <c:tickLblPos val="nextTo"/>
        <c:crossAx val="133572864"/>
        <c:crosses val="autoZero"/>
        <c:auto val="1"/>
        <c:lblAlgn val="ctr"/>
        <c:lblOffset val="100"/>
      </c:catAx>
      <c:valAx>
        <c:axId val="13357286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357132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4400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4400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4400</c:v>
                </c:pt>
              </c:numCache>
            </c:numRef>
          </c:val>
        </c:ser>
        <c:axId val="133743744"/>
        <c:axId val="133745280"/>
      </c:barChart>
      <c:catAx>
        <c:axId val="133743744"/>
        <c:scaling>
          <c:orientation val="minMax"/>
        </c:scaling>
        <c:axPos val="l"/>
        <c:numFmt formatCode="General" sourceLinked="1"/>
        <c:majorTickMark val="none"/>
        <c:tickLblPos val="nextTo"/>
        <c:crossAx val="133745280"/>
        <c:crosses val="autoZero"/>
        <c:auto val="1"/>
        <c:lblAlgn val="ctr"/>
        <c:lblOffset val="100"/>
      </c:catAx>
      <c:valAx>
        <c:axId val="133745280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37437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4450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4450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4450</c:v>
                </c:pt>
              </c:numCache>
            </c:numRef>
          </c:val>
        </c:ser>
        <c:axId val="133265280"/>
        <c:axId val="133266816"/>
      </c:barChart>
      <c:catAx>
        <c:axId val="133265280"/>
        <c:scaling>
          <c:orientation val="minMax"/>
        </c:scaling>
        <c:axPos val="l"/>
        <c:numFmt formatCode="General" sourceLinked="1"/>
        <c:majorTickMark val="none"/>
        <c:tickLblPos val="nextTo"/>
        <c:crossAx val="133266816"/>
        <c:crosses val="autoZero"/>
        <c:auto val="1"/>
        <c:lblAlgn val="ctr"/>
        <c:lblOffset val="100"/>
      </c:catAx>
      <c:valAx>
        <c:axId val="133266816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3265280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2.4580900807915012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sz="1300" baseline="0"/>
                  </a:pPr>
                  <a:endParaRPr lang="ru-RU"/>
                </a:p>
              </c:txPr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0.64380000000000004</c:v>
                </c:pt>
                <c:pt idx="1">
                  <c:v>0.35620000000000002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7.7681332898495159E-2"/>
          <c:y val="0"/>
          <c:w val="0.91590598460636152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explosion val="1"/>
          </c:dPt>
          <c:dLbls>
            <c:txPr>
              <a:bodyPr/>
              <a:lstStyle/>
              <a:p>
                <a:pPr>
                  <a:defRPr sz="1200" baseline="0"/>
                </a:pPr>
                <a:endParaRPr lang="ru-RU"/>
              </a:p>
            </c:txPr>
            <c:dLblPos val="ctr"/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поступления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0.72640000000000005</c:v>
                </c:pt>
                <c:pt idx="1">
                  <c:v>0.27360000000000001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6064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6164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6264</c:v>
                </c:pt>
              </c:numCache>
            </c:numRef>
          </c:val>
        </c:ser>
        <c:axId val="133397504"/>
        <c:axId val="133411584"/>
      </c:barChart>
      <c:catAx>
        <c:axId val="133397504"/>
        <c:scaling>
          <c:orientation val="minMax"/>
        </c:scaling>
        <c:axPos val="l"/>
        <c:numFmt formatCode="General" sourceLinked="1"/>
        <c:majorTickMark val="none"/>
        <c:tickLblPos val="nextTo"/>
        <c:crossAx val="133411584"/>
        <c:crosses val="autoZero"/>
        <c:auto val="1"/>
        <c:lblAlgn val="ctr"/>
        <c:lblOffset val="100"/>
      </c:catAx>
      <c:valAx>
        <c:axId val="133411584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339750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8666666666666704E-2"/>
          <c:y val="0"/>
          <c:w val="0.68763763123359811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#,##0.0</c:formatCode>
                <c:ptCount val="1"/>
                <c:pt idx="0">
                  <c:v>4458.2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#,##0.0</c:formatCode>
                <c:ptCount val="1"/>
                <c:pt idx="0">
                  <c:v>4636.5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#,##0.0</c:formatCode>
                <c:ptCount val="1"/>
                <c:pt idx="0">
                  <c:v>4822</c:v>
                </c:pt>
              </c:numCache>
            </c:numRef>
          </c:val>
        </c:ser>
        <c:axId val="133455232"/>
        <c:axId val="133469312"/>
      </c:barChart>
      <c:catAx>
        <c:axId val="133455232"/>
        <c:scaling>
          <c:orientation val="minMax"/>
        </c:scaling>
        <c:delete val="1"/>
        <c:axPos val="l"/>
        <c:numFmt formatCode="General" sourceLinked="1"/>
        <c:tickLblPos val="nextTo"/>
        <c:crossAx val="133469312"/>
        <c:crosses val="autoZero"/>
        <c:auto val="1"/>
        <c:lblAlgn val="ctr"/>
        <c:lblOffset val="100"/>
      </c:catAx>
      <c:valAx>
        <c:axId val="133469312"/>
        <c:scaling>
          <c:orientation val="minMax"/>
        </c:scaling>
        <c:axPos val="b"/>
        <c:majorGridlines/>
        <c:numFmt formatCode="#,##0.0" sourceLinked="1"/>
        <c:tickLblPos val="nextTo"/>
        <c:crossAx val="13345523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5.8479166666666645E-2"/>
          <c:y val="3.437500000000001E-2"/>
          <c:w val="0.69676263123359716"/>
          <c:h val="0.76149999999999995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1394</c:v>
                </c:pt>
              </c:numCache>
            </c:numRef>
          </c:val>
        </c:ser>
        <c:axId val="112482944"/>
        <c:axId val="133988736"/>
      </c:barChart>
      <c:catAx>
        <c:axId val="112482944"/>
        <c:scaling>
          <c:orientation val="minMax"/>
        </c:scaling>
        <c:delete val="1"/>
        <c:axPos val="l"/>
        <c:numFmt formatCode="General" sourceLinked="1"/>
        <c:tickLblPos val="nextTo"/>
        <c:crossAx val="133988736"/>
        <c:crosses val="autoZero"/>
        <c:auto val="1"/>
        <c:lblAlgn val="ctr"/>
        <c:lblOffset val="100"/>
      </c:catAx>
      <c:valAx>
        <c:axId val="13398873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>
                <a:latin typeface="+mn-lt"/>
              </a:defRPr>
            </a:pPr>
            <a:endParaRPr lang="ru-RU"/>
          </a:p>
        </c:txPr>
        <c:crossAx val="1124829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>
          <a:solidFill>
            <a:schemeClr val="tx1"/>
          </a:solidFill>
        </a:defRPr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811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6240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6240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6240</c:v>
                </c:pt>
              </c:numCache>
            </c:numRef>
          </c:val>
        </c:ser>
        <c:axId val="133458944"/>
        <c:axId val="133677824"/>
      </c:barChart>
      <c:catAx>
        <c:axId val="133458944"/>
        <c:scaling>
          <c:orientation val="minMax"/>
        </c:scaling>
        <c:delete val="1"/>
        <c:axPos val="l"/>
        <c:numFmt formatCode="General" sourceLinked="1"/>
        <c:tickLblPos val="nextTo"/>
        <c:crossAx val="133677824"/>
        <c:crosses val="autoZero"/>
        <c:auto val="1"/>
        <c:lblAlgn val="ctr"/>
        <c:lblOffset val="100"/>
      </c:catAx>
      <c:valAx>
        <c:axId val="133677824"/>
        <c:scaling>
          <c:orientation val="minMax"/>
        </c:scaling>
        <c:axPos val="b"/>
        <c:majorGridlines/>
        <c:numFmt formatCode="General" sourceLinked="1"/>
        <c:tickLblPos val="nextTo"/>
        <c:crossAx val="13345894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8.2833333333333328E-2"/>
          <c:y val="0"/>
          <c:w val="0.68763763123359833"/>
          <c:h val="0.81775000000000064"/>
        </c:manualLayout>
      </c:layout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axId val="133014656"/>
        <c:axId val="133016192"/>
      </c:barChart>
      <c:catAx>
        <c:axId val="133014656"/>
        <c:scaling>
          <c:orientation val="minMax"/>
        </c:scaling>
        <c:delete val="1"/>
        <c:axPos val="l"/>
        <c:numFmt formatCode="General" sourceLinked="1"/>
        <c:tickLblPos val="nextTo"/>
        <c:crossAx val="133016192"/>
        <c:crosses val="autoZero"/>
        <c:auto val="1"/>
        <c:lblAlgn val="ctr"/>
        <c:lblOffset val="100"/>
      </c:catAx>
      <c:valAx>
        <c:axId val="133016192"/>
        <c:scaling>
          <c:orientation val="minMax"/>
        </c:scaling>
        <c:axPos val="b"/>
        <c:majorGridlines/>
        <c:numFmt formatCode="General" sourceLinked="1"/>
        <c:tickLblPos val="nextTo"/>
        <c:crossAx val="133014656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endParaRPr lang="ru-RU" dirty="0"/>
          </a:p>
        </c:rich>
      </c:tx>
      <c:layout/>
    </c:title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2022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General</c:formatCode>
                <c:ptCount val="1"/>
                <c:pt idx="0">
                  <c:v>7618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2023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7593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2024</c:v>
                </c:pt>
              </c:strCache>
            </c:strRef>
          </c:tx>
          <c:dLbls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7181</c:v>
                </c:pt>
              </c:numCache>
            </c:numRef>
          </c:val>
        </c:ser>
        <c:axId val="133501312"/>
        <c:axId val="133502848"/>
      </c:barChart>
      <c:catAx>
        <c:axId val="133501312"/>
        <c:scaling>
          <c:orientation val="minMax"/>
        </c:scaling>
        <c:axPos val="l"/>
        <c:numFmt formatCode="General" sourceLinked="1"/>
        <c:majorTickMark val="none"/>
        <c:tickLblPos val="nextTo"/>
        <c:crossAx val="133502848"/>
        <c:crosses val="autoZero"/>
        <c:auto val="1"/>
        <c:lblAlgn val="ctr"/>
        <c:lblOffset val="100"/>
      </c:catAx>
      <c:valAx>
        <c:axId val="133502848"/>
        <c:scaling>
          <c:orientation val="minMax"/>
        </c:scaling>
        <c:axPos val="b"/>
        <c:majorGridlines/>
        <c:numFmt formatCode="General" sourceLinked="1"/>
        <c:majorTickMark val="none"/>
        <c:tickLblPos val="nextTo"/>
        <c:crossAx val="13350131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0.79617</cdr:x>
      <cdr:y>0.86656</cdr:y>
    </cdr:from>
    <cdr:to>
      <cdr:x>1</cdr:x>
      <cdr:y>0.94966</cdr:y>
    </cdr:to>
    <cdr:pic>
      <cdr:nvPicPr>
        <cdr:cNvPr id="2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880716" y="3369556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0.847</cdr:x>
      <cdr:y>0.76484</cdr:y>
    </cdr:from>
    <cdr:to>
      <cdr:x>1</cdr:x>
      <cdr:y>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881856" y="3679691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0.79701</cdr:x>
      <cdr:y>0.85446</cdr:y>
    </cdr:from>
    <cdr:to>
      <cdr:x>1</cdr:x>
      <cdr:y>0.93755</cdr:y>
    </cdr:to>
    <cdr:pic>
      <cdr:nvPicPr>
        <cdr:cNvPr id="3" name="chart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/>
        <a:stretch xmlns:a="http://schemas.openxmlformats.org/drawingml/2006/main">
          <a:fillRect/>
        </a:stretch>
      </cdr:blipFill>
      <cdr:spPr>
        <a:xfrm xmlns:a="http://schemas.openxmlformats.org/drawingml/2006/main">
          <a:off x="5953294" y="3322501"/>
          <a:ext cx="1213209" cy="323116"/>
        </a:xfrm>
        <a:prstGeom xmlns:a="http://schemas.openxmlformats.org/drawingml/2006/main" prst="rect">
          <a:avLst/>
        </a:prstGeom>
      </cdr:spPr>
    </cdr:pic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0.83204</cdr:x>
      <cdr:y>0.86133</cdr:y>
    </cdr:from>
    <cdr:to>
      <cdr:x>1</cdr:x>
      <cdr:y>0.94923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072098" y="3500462"/>
          <a:ext cx="1023902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pPr algn="ctr"/>
          <a:r>
            <a:rPr lang="ru-RU" sz="1800" b="1" dirty="0" smtClean="0"/>
            <a:t>Тыс. руб.</a:t>
          </a:r>
        </a:p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4F4538-6372-4CE7-BBEA-6DD5C4E9FDF4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3C516-402A-43B7-89E3-8E0F76BE2F3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3C516-402A-43B7-89E3-8E0F76BE2F32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18.05.2022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714620"/>
            <a:ext cx="7851648" cy="264320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Бюджет муниципального образования </a:t>
            </a:r>
            <a:r>
              <a:rPr lang="ru-R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Назиевское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городское поселение Кировского муниципального района Ленинградской области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286388"/>
            <a:ext cx="6400800" cy="3524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на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  и на плановый период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202</a:t>
            </a:r>
            <a:r>
              <a:rPr lang="en-US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4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годов</a:t>
            </a:r>
            <a:endParaRPr lang="ru-RU" sz="2800" b="1" dirty="0"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0" y="0"/>
          <a:ext cx="3000364" cy="3517668"/>
        </p:xfrm>
        <a:graphic>
          <a:graphicData uri="http://schemas.openxmlformats.org/presentationml/2006/ole">
            <p:oleObj spid="_x0000_s2049" r:id="rId3" imgW="2133898" imgH="2514286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Арендная плата за земельные участки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Аренда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Наем жилых помещений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 fontScale="90000"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285852" y="1571612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7224" y="1500174"/>
            <a:ext cx="806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Продажа муниципального имущества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Безвозмездные поступления в доходной части бюджета</a:t>
            </a:r>
            <a:endParaRPr lang="ru-RU" sz="36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297648040"/>
              </p:ext>
            </p:extLst>
          </p:nvPr>
        </p:nvGraphicFramePr>
        <p:xfrm>
          <a:off x="539750" y="2000239"/>
          <a:ext cx="8229600" cy="35147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258"/>
                <a:gridCol w="1296144"/>
                <a:gridCol w="1368152"/>
                <a:gridCol w="1461046"/>
              </a:tblGrid>
              <a:tr h="143838">
                <a:tc>
                  <a:txBody>
                    <a:bodyPr/>
                    <a:lstStyle/>
                    <a:p>
                      <a:r>
                        <a:rPr lang="ru-RU" dirty="0" smtClean="0"/>
                        <a:t>Наименование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2022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2023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2024 </a:t>
                      </a:r>
                      <a:r>
                        <a:rPr lang="ru-RU" dirty="0" smtClean="0"/>
                        <a:t>год</a:t>
                      </a:r>
                      <a:endParaRPr lang="ru-RU" dirty="0"/>
                    </a:p>
                  </a:txBody>
                  <a:tcPr/>
                </a:tc>
              </a:tr>
              <a:tr h="85287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Субвенция на осуществление отдельного  государственного полномочия Ленинградской области в сфере административных правоотношений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3,5</a:t>
                      </a: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Субвенции бюджетам городских поселений на осуществление первичного воинского учета на территориях, где отсутствуют военные комиссариаты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Субсидии бюджетам городских поселений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21 482,8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6 772,4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Дотации бюджетам городских поселений на выравнивание бюджетной обеспеченности 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</a:t>
                      </a:r>
                      <a:r>
                        <a:rPr lang="ru-RU" dirty="0" smtClean="0"/>
                        <a:t>200,1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 </a:t>
                      </a:r>
                      <a:r>
                        <a:rPr lang="ru-RU" dirty="0" smtClean="0"/>
                        <a:t>670,7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</a:t>
                      </a:r>
                      <a:r>
                        <a:rPr lang="ru-RU" dirty="0" smtClean="0"/>
                        <a:t>166,0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0"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Межбюджетные трансферты на содержание автомобильных</a:t>
                      </a:r>
                      <a:r>
                        <a:rPr kumimoji="0"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дорог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692,6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692,6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Итого: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34 676,4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20 436,6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13 862,1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РАСХОДОВ МЕСТНОГО БЮДЖЕТА НА </a:t>
            </a:r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2022-2024 </a:t>
            </a:r>
            <a:r>
              <a:rPr lang="ru-RU" sz="36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ГОДЫ</a:t>
            </a:r>
            <a:endParaRPr lang="ru-RU" sz="3600" dirty="0"/>
          </a:p>
        </p:txBody>
      </p:sp>
      <p:graphicFrame>
        <p:nvGraphicFramePr>
          <p:cNvPr id="3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366088152"/>
              </p:ext>
            </p:extLst>
          </p:nvPr>
        </p:nvGraphicFramePr>
        <p:xfrm>
          <a:off x="323526" y="1571609"/>
          <a:ext cx="8677629" cy="4857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84772"/>
                <a:gridCol w="1170558"/>
                <a:gridCol w="1508606"/>
                <a:gridCol w="1676229"/>
                <a:gridCol w="1637464"/>
              </a:tblGrid>
              <a:tr h="39124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108710" algn="l"/>
                        </a:tabLs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Раздел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2022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2023 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2024 </a:t>
                      </a:r>
                      <a:r>
                        <a:rPr lang="ru-RU" sz="1000" b="1" dirty="0">
                          <a:effectLst/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endParaRPr lang="ru-RU" sz="12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328" marR="67328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Расходов всего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 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74 675,9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56 130,3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48 128,4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Общегосударственные </a:t>
                      </a: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вопросы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15 248,2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15 309,9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15 331,6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оборона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297,4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6479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355,4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312,7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312,7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Национальная экономика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19 915,9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12 876,8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6 289,9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544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Жилищно-коммунальное хозяйство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23 335,8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13 742,1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12 533,2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2478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Образование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7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2313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Культура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</a:t>
                      </a:r>
                      <a:endParaRPr lang="ru-RU" sz="160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14 760,4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12 798,6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12 836,9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39124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Социальная политика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537,8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567,8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599,1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8470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Физическая культура и спорт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11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85,0</a:t>
                      </a:r>
                      <a:endParaRPr lang="ru-RU" sz="10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426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Другие общегосударственные вопросы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</a:t>
                      </a:r>
                      <a:endParaRPr lang="ru-RU" sz="1000" b="1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600" dirty="0">
                        <a:effectLst/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28596" y="188640"/>
            <a:ext cx="8496131" cy="74003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lIns="92075" tIns="46038" rIns="92075" bIns="46038" anchor="b"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Структура расходов бюджета поселения в разрезе муниципальных программ на </a:t>
            </a:r>
            <a:r>
              <a:rPr kumimoji="1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2022-2024 </a:t>
            </a:r>
            <a:r>
              <a:rPr kumimoji="1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год</a:t>
            </a: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2844" y="928670"/>
          <a:ext cx="8858310" cy="5168363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6165126"/>
                <a:gridCol w="832832"/>
                <a:gridCol w="886912"/>
                <a:gridCol w="973440"/>
              </a:tblGrid>
              <a:tr h="214314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Наименование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2022 </a:t>
                      </a:r>
                      <a:r>
                        <a:rPr lang="ru-RU" sz="1200" u="none" strike="noStrike" dirty="0"/>
                        <a:t>год 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2023 год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</a:t>
                      </a:r>
                      <a:r>
                        <a:rPr lang="ru-RU" sz="1200" u="none" strike="noStrike" dirty="0" smtClean="0"/>
                        <a:t>2024 </a:t>
                      </a:r>
                      <a:r>
                        <a:rPr lang="ru-RU" sz="1200" u="none" strike="noStrike" dirty="0"/>
                        <a:t>год </a:t>
                      </a:r>
                      <a:endParaRPr lang="ru-RU" sz="1200" b="1" i="0" u="none" strike="noStrike" dirty="0">
                        <a:latin typeface="+mn-lt"/>
                      </a:endParaRPr>
                    </a:p>
                  </a:txBody>
                  <a:tcPr marL="5582" marR="5582" marT="5582" marB="0" anchor="ctr"/>
                </a:tc>
              </a:tr>
              <a:tr h="271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 содействии участия населения  в осуществлении местного самоуправления в иных формах  и на частях  территории   </a:t>
                      </a:r>
                      <a:r>
                        <a:rPr lang="ru-RU" sz="1000" u="none" strike="noStrike" dirty="0" smtClean="0"/>
                        <a:t>муниципального образования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</a:t>
                      </a:r>
                      <a:r>
                        <a:rPr lang="ru-RU" sz="1000" u="none" strike="noStrike" dirty="0"/>
                        <a:t>городское  </a:t>
                      </a:r>
                      <a:r>
                        <a:rPr lang="ru-RU" sz="1000" u="none" strike="noStrike" dirty="0" smtClean="0"/>
                        <a:t>поселение Кировского 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2 873,6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/>
                        <a:t>Муниципальная программа "Совершенствование и развитие улично-дорожной сети в муниципальном образовании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14 001,9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11 408,9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4 822,0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32280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 smtClean="0"/>
                        <a:t>Муниципальная программа "Развитие и поддержка малого, среднего бизнеса и физических лиц, применяющих специальный налоговый режим «Налог на профессиональный доход», на территории  муниципального образования </a:t>
                      </a:r>
                      <a:r>
                        <a:rPr lang="ru-RU" sz="1000" u="none" strike="noStrike" dirty="0" err="1" smtClean="0"/>
                        <a:t>Назиевское</a:t>
                      </a:r>
                      <a:r>
                        <a:rPr lang="ru-RU" sz="1000" u="none" strike="noStrike" dirty="0" smtClean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519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"Обеспечение устойчивого функционирования и развития коммунальной и инженерной инфраструктуры и повышение </a:t>
                      </a:r>
                      <a:r>
                        <a:rPr lang="ru-RU" sz="1000" u="none" strike="noStrike" dirty="0" err="1"/>
                        <a:t>энергоэффективности</a:t>
                      </a:r>
                      <a:r>
                        <a:rPr lang="ru-RU" sz="1000" u="none" strike="noStrike" dirty="0"/>
                        <a:t> в муниципальном образовании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6 204,6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</a:t>
                      </a:r>
                      <a:r>
                        <a:rPr lang="ru-RU" sz="1200" u="none" strike="noStrike" baseline="0" dirty="0" smtClean="0"/>
                        <a:t> 237,3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64560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 содействии участия населения в осуществлении местного самоуправления в иных формах на частях территорий, являющихся административным центром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 </a:t>
                      </a:r>
                      <a:r>
                        <a:rPr lang="ru-RU" sz="1200" u="none" strike="noStrike" dirty="0" smtClean="0"/>
                        <a:t>212,5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8419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"Обеспечение безопасности жизнедеятельности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345,4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302,7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302,7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"Формирование законопослушного поведения участников дорожного движения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40,0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336410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0" u="none" strike="noStrike" dirty="0" smtClean="0">
                          <a:latin typeface="+mn-lt"/>
                        </a:rPr>
                        <a:t>Муниципальная программа "Благоустройство территории в муниципальном образовании </a:t>
                      </a:r>
                      <a:r>
                        <a:rPr lang="ru-RU" sz="1000" b="0" i="0" u="none" strike="noStrike" dirty="0" err="1" smtClean="0">
                          <a:latin typeface="+mn-lt"/>
                        </a:rPr>
                        <a:t>Назиевское</a:t>
                      </a:r>
                      <a:r>
                        <a:rPr lang="ru-RU" sz="1000" b="0" i="0" u="none" strike="noStrike" dirty="0" smtClean="0">
                          <a:latin typeface="+mn-lt"/>
                        </a:rPr>
                        <a:t> городское поселение Кировского муниципального района Ленинградской области"</a:t>
                      </a:r>
                      <a:endParaRPr lang="ru-RU" sz="10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2 631,6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 dirty="0" smtClean="0">
                          <a:latin typeface="+mn-lt"/>
                        </a:rPr>
                        <a:t>0,0</a:t>
                      </a:r>
                      <a:endParaRPr lang="ru-RU" sz="1200" b="0" i="0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"Развитие культуры, физической культуры и спорта в муниципальном образовании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14 845,4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12 883,6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 smtClean="0"/>
                        <a:t>12 921,9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  <a:tr h="468827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u="none" strike="noStrike" dirty="0"/>
                        <a:t>Муниципальная программа "Противодействие экстремизму и профилактика терроризма на территории муниципального образования </a:t>
                      </a:r>
                      <a:r>
                        <a:rPr lang="ru-RU" sz="1000" u="none" strike="noStrike" dirty="0" err="1"/>
                        <a:t>Назиевское</a:t>
                      </a:r>
                      <a:r>
                        <a:rPr lang="ru-RU" sz="1000" u="none" strike="noStrike" dirty="0"/>
                        <a:t> городское поселение Кировского муниципального района Ленинградской области"</a:t>
                      </a:r>
                      <a:endParaRPr lang="ru-RU" sz="10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10,0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/>
                        <a:t>20,0</a:t>
                      </a:r>
                      <a:endParaRPr lang="ru-RU" sz="1200" b="1" i="1" u="none" strike="noStrike" dirty="0">
                        <a:latin typeface="+mn-lt"/>
                      </a:endParaRPr>
                    </a:p>
                  </a:txBody>
                  <a:tcPr marL="5582" marR="5582" marT="5582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57177"/>
          <a:ext cx="9144000" cy="6495392"/>
        </p:xfrm>
        <a:graphic>
          <a:graphicData uri="http://schemas.openxmlformats.org/drawingml/2006/table">
            <a:tbl>
              <a:tblPr/>
              <a:tblGrid>
                <a:gridCol w="6363959"/>
                <a:gridCol w="859692"/>
                <a:gridCol w="915515"/>
                <a:gridCol w="1004834"/>
              </a:tblGrid>
              <a:tr h="2143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Наименование</a:t>
                      </a: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2022 год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2023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b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1000" b="1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2024 </a:t>
                      </a:r>
                      <a: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  <a:t>год </a:t>
                      </a:r>
                      <a:br>
                        <a:rPr lang="ru-RU" sz="1000" b="1" i="0" u="none" strike="noStrike" dirty="0"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000" b="1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4051" marR="4051" marT="405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5808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latin typeface="Arial Cyr"/>
                        </a:rPr>
                        <a:t>Обеспечение деятельности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13 952,7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14 789,9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 smtClean="0">
                          <a:latin typeface="Arial Cyr"/>
                        </a:rPr>
                        <a:t>14 811,6</a:t>
                      </a:r>
                      <a:endParaRPr lang="ru-RU" sz="1000" b="1" i="0" u="none" strike="noStrike" dirty="0">
                        <a:latin typeface="Arial Cyr"/>
                      </a:endParaRP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 smtClean="0">
                          <a:latin typeface="Arial Cyr"/>
                        </a:rPr>
                        <a:t>Обеспечение деятельности представительных органов муниципальных образований</a:t>
                      </a:r>
                      <a:endParaRPr lang="ru-RU" sz="1000" b="0" i="1" u="none" strike="noStrike" dirty="0">
                        <a:latin typeface="Arial Cyr"/>
                      </a:endParaRP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293,5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293,5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293,5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аппаратов органов местного самоуправления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12 181,0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12 918,9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12 940,6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Обеспечение деятельности Главы местной администрации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1 474,7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1 574,0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1 574,0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1207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Осуществление отдельных государственных полномочий Ленинградской области в сфере административных правоотношений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3,5</a:t>
                      </a:r>
                    </a:p>
                  </a:txBody>
                  <a:tcPr marL="4051" marR="4051" marT="405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1" u="none" strike="noStrike">
                          <a:latin typeface="Arial Cyr"/>
                        </a:rPr>
                        <a:t>Непрограммные 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Arial Cyr"/>
                        </a:rPr>
                        <a:t>18 498,2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Arial Cyr"/>
                        </a:rPr>
                        <a:t>15 397,9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1" u="none" strike="noStrike">
                          <a:latin typeface="Arial Cyr"/>
                        </a:rPr>
                        <a:t>15 160,2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Обеспечение деятельности (услуги, работы) муниципальных учреждений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6 311,2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7 026,4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7 054,8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Доплаты к пенсиям муниципальных служащих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537,8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567,8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599,1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Процентные платежи по муниципальному долгу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Премирование по постановлению администрации в связи с юбилеем и вне системы оплаты труда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17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solidFill>
                            <a:srgbClr val="000000"/>
                          </a:solidFill>
                          <a:latin typeface="Arial Cyr"/>
                        </a:rPr>
                        <a:t>Премирование по распоряжению главы муниципального образования за вклад в социально-экономическое и культурное развитие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13,8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Резервный фонд администрации муниципального образования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Расчеты за услуги по начислению и сбору платы за найм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130,0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17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Публикация иной официальной информации в СМИ и информирование жителей о развитии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17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Организация аренды объектов движимого и недвижимого имущества, организация учета муниципального имущества и ведение реестра муниципальной собственности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138,0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110,0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по землеустройству и землепользованию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Расходы на приобретение товаров, работ, услуг в целях обеспечения публикации муниципальных правовых актов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80,0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Мероприятия, направленные на создание условий для обеспечения жителей поселения услугами связи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Содержание автомобильных дорог местного значения и искусственных сооружений на них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942,5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Капитальный ремонт (ремонт) муниципального жилищного фонда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Расходы на уличное освещение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4 940,0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3 000,0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3 000,0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и содержание мест захоронения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20166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 dirty="0">
                          <a:latin typeface="Arial Cyr"/>
                        </a:rPr>
                        <a:t>Взнос на </a:t>
                      </a:r>
                      <a:r>
                        <a:rPr lang="ru-RU" sz="1000" b="0" i="1" u="none" strike="noStrike" dirty="0" smtClean="0">
                          <a:latin typeface="Arial Cyr"/>
                        </a:rPr>
                        <a:t>капремонт </a:t>
                      </a:r>
                      <a:r>
                        <a:rPr lang="ru-RU" sz="1000" b="0" i="1" u="none" strike="noStrike" dirty="0">
                          <a:latin typeface="Arial Cyr"/>
                        </a:rPr>
                        <a:t>общего имущества в многоквартирном доме на территории муниципального образования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1 477,4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1 477,4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1 477,4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17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благоустройства территории поселения (за исключением осуществления дорожной деятельности, капитального ремонта (ремонта) дворовых территорий и проездов к ним)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521,0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451,0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451,0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Мероприятия в области коммунального хозяйства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250,0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Организация сбора и вывоза бытовых отходов и мусора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600,0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первичного воинского учета на территориях, где отсутствуют военные комиссариаты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297,4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297,4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0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полномочий Кировского района на мероприятия по содержанию автомобильных дорог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692,6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части полномочий поселений по формированию, утверждению, исполнению  бюджета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238,2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части полномочий поселений по владению, пользованию и распоряжению имуществом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143,5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163613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земельного контроля поселений за использованием земель на территориях поселений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125,0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17602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0" i="1" u="none" strike="noStrike">
                          <a:latin typeface="Arial Cyr"/>
                        </a:rPr>
                        <a:t>Осуществление передаваемых полномочий поселений контрольно-счетных органов поселений по осуществлению внешнего муниципального финансового контроля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65,5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0" i="1" u="none" strike="noStrike" dirty="0">
                          <a:latin typeface="Arial Cyr"/>
                        </a:rPr>
                        <a:t>0,0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НЕПРОГРАММНЫХ РАСХОДОВ НА </a:t>
            </a:r>
            <a:r>
              <a:rPr lang="ru-RU" sz="2400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2022-2024 </a:t>
            </a:r>
            <a:endParaRPr lang="ru-RU" sz="2400" u="sng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Что такое бюджет для граждан? </a:t>
            </a:r>
          </a:p>
          <a:p>
            <a:pPr algn="ctr"/>
            <a:r>
              <a:rPr lang="ru-RU" sz="2400" b="1" i="1" dirty="0" smtClean="0">
                <a:solidFill>
                  <a:schemeClr val="accent1">
                    <a:lumMod val="75000"/>
                  </a:schemeClr>
                </a:solidFill>
              </a:rPr>
              <a:t>Основные понятия. </a:t>
            </a:r>
          </a:p>
          <a:p>
            <a:pPr algn="ctr"/>
            <a:endParaRPr lang="ru-RU" sz="9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 для граждан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информационный ресурс, содержащий основные положения проекта решения о бюджете, в доступной для широкого круга заинтересованных пользователей форме. Составляется с целью ознакомления граждан с основными целями, задачами и приоритетными направлениями бюджетной политики муниципального образования.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-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это план доходов и расходов муниципального образования на определенный период (финансовый год).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Доходы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безвозмездные и безвозвратные поступления денежных средств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 бюджет.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Расходы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 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выплачиваемые из бюджета денежные средства в соответствии </a:t>
            </a:r>
            <a:endParaRPr lang="en-US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 установленными полномочиями по расходным обязательствам.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err="1" smtClean="0">
                <a:solidFill>
                  <a:schemeClr val="accent1">
                    <a:lumMod val="50000"/>
                  </a:schemeClr>
                </a:solidFill>
              </a:rPr>
              <a:t>Профицит</a:t>
            </a:r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доходов над расходами.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Дефицит бюджета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превышение расходов над доходами. </a:t>
            </a:r>
          </a:p>
          <a:p>
            <a:pPr algn="just"/>
            <a:endParaRPr lang="ru-RU" sz="4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Бюджетные ассигнования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предельные объёмы денежных средств, предусмотренных в соответствующем финансовом году для исполнения бюджетных обязательств. </a:t>
            </a:r>
          </a:p>
          <a:p>
            <a:pPr algn="just"/>
            <a:endParaRPr lang="ru-RU" sz="300" b="1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2000" b="1" i="1" dirty="0" smtClean="0">
                <a:solidFill>
                  <a:schemeClr val="accent1">
                    <a:lumMod val="50000"/>
                  </a:schemeClr>
                </a:solidFill>
              </a:rPr>
              <a:t>Межбюджетные трансферты </a:t>
            </a:r>
            <a:r>
              <a:rPr lang="ru-RU" sz="2000" b="1" i="1" dirty="0" smtClean="0">
                <a:solidFill>
                  <a:schemeClr val="accent1">
                    <a:lumMod val="75000"/>
                  </a:schemeClr>
                </a:solidFill>
              </a:rPr>
              <a:t>–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</a:rPr>
              <a:t>средства, предоставляемые одним бюджетом бюджетной системы Российской Федерации другому бюджету бюджетной системы Российской Федерации.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"/>
            <a:ext cx="9144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Налоговые доходы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– это обязательные, безвозмездные, безвозвратные платежи в пользу бюджета в соответствии с бюджетным и налоговым законодательством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Неналоговые доходы </a:t>
            </a:r>
            <a:r>
              <a:rPr lang="ru-RU" i="1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anose="02020603050405020304" pitchFamily="18" charset="0"/>
              </a:rPr>
              <a:t>-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это доходы от государственной и муниципальной собственности или от деятельности с ней; от продажи имущества; административные платежи и штрафные санкции и другие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Субсидия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subsidium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помощь, поддержка)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выплаты, предоставляемые за счёт государственного или местного бюджета, а также выплаты из специальных фондов для юридических и физических лиц, местных органов власти, других государств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Дотация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dotatio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— дар, пожертвование)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межбюджетные трансферты, предоставляемые на безвозмездной и безвозвратной основе без установления направлений и (или) условий их использования</a:t>
            </a:r>
          </a:p>
          <a:p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Субвенция (от лат. </a:t>
            </a:r>
            <a:r>
              <a:rPr lang="ru-RU" b="1" i="1" dirty="0" err="1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subvenire</a:t>
            </a:r>
            <a:r>
              <a:rPr lang="ru-RU" b="1" i="1" dirty="0" smtClean="0">
                <a:solidFill>
                  <a:schemeClr val="accent1">
                    <a:lumMod val="50000"/>
                  </a:schemeClr>
                </a:solidFill>
                <a:cs typeface="Times New Roman" panose="02020603050405020304" pitchFamily="18" charset="0"/>
              </a:rPr>
              <a:t> «приходить на помощь») </a:t>
            </a:r>
            <a:r>
              <a:rPr lang="ru-RU" i="1" dirty="0" smtClean="0">
                <a:solidFill>
                  <a:schemeClr val="accent2">
                    <a:lumMod val="50000"/>
                  </a:schemeClr>
                </a:solidFill>
                <a:cs typeface="Times New Roman" panose="02020603050405020304" pitchFamily="18" charset="0"/>
              </a:rPr>
              <a:t>— межбюджетный трансферт, предоставляемый в целях финансового обеспечения расходных обязательств по переданным полномочиям. Имеет конкретные цели; в отличие от дотации (которая не имеет цели в принципе)...</a:t>
            </a:r>
          </a:p>
          <a:p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305800" cy="71438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Доходы бюджета МО </a:t>
            </a:r>
            <a:r>
              <a:rPr lang="ru-RU" sz="2800" dirty="0" err="1" smtClean="0"/>
              <a:t>Назиевское</a:t>
            </a:r>
            <a:r>
              <a:rPr lang="ru-RU" sz="2800" dirty="0" smtClean="0"/>
              <a:t> городское поселение</a:t>
            </a:r>
            <a:endParaRPr lang="ru-RU" sz="2800" dirty="0"/>
          </a:p>
        </p:txBody>
      </p:sp>
      <p:graphicFrame>
        <p:nvGraphicFramePr>
          <p:cNvPr id="3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582554957"/>
              </p:ext>
            </p:extLst>
          </p:nvPr>
        </p:nvGraphicFramePr>
        <p:xfrm>
          <a:off x="323528" y="2060848"/>
          <a:ext cx="489654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1643051"/>
            <a:ext cx="4286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202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2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год </a:t>
            </a:r>
            <a:endParaRPr lang="ru-RU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  <a:p>
            <a:pPr algn="ctr"/>
            <a:r>
              <a:rPr lang="ru-RU" b="1" dirty="0" smtClean="0">
                <a:cs typeface="Arial" pitchFamily="34" charset="0"/>
              </a:rPr>
              <a:t>общая сумма доходов </a:t>
            </a:r>
            <a:r>
              <a:rPr lang="en-US" b="1" dirty="0" smtClean="0">
                <a:cs typeface="Arial" pitchFamily="34" charset="0"/>
              </a:rPr>
              <a:t>71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en-US" b="1" dirty="0" smtClean="0">
                <a:cs typeface="Arial" pitchFamily="34" charset="0"/>
              </a:rPr>
              <a:t>605</a:t>
            </a:r>
            <a:r>
              <a:rPr lang="ru-RU" b="1" dirty="0" smtClean="0">
                <a:cs typeface="Arial" pitchFamily="34" charset="0"/>
              </a:rPr>
              <a:t>,</a:t>
            </a:r>
            <a:r>
              <a:rPr lang="en-US" b="1" dirty="0" smtClean="0">
                <a:cs typeface="Arial" pitchFamily="34" charset="0"/>
              </a:rPr>
              <a:t>9</a:t>
            </a:r>
            <a:r>
              <a:rPr lang="ru-RU" b="1" dirty="0" smtClean="0">
                <a:cs typeface="Arial" pitchFamily="34" charset="0"/>
              </a:rPr>
              <a:t> </a:t>
            </a:r>
            <a:r>
              <a:rPr lang="ru-RU" b="1" dirty="0" smtClean="0">
                <a:cs typeface="Arial" pitchFamily="34" charset="0"/>
              </a:rPr>
              <a:t>тыс.руб.</a:t>
            </a:r>
          </a:p>
          <a:p>
            <a:endParaRPr lang="ru-RU" dirty="0"/>
          </a:p>
        </p:txBody>
      </p:sp>
      <p:graphicFrame>
        <p:nvGraphicFramePr>
          <p:cNvPr id="5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019558413"/>
              </p:ext>
            </p:extLst>
          </p:nvPr>
        </p:nvGraphicFramePr>
        <p:xfrm>
          <a:off x="5143504" y="1500174"/>
          <a:ext cx="3348372" cy="230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Объект 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80817896"/>
              </p:ext>
            </p:extLst>
          </p:nvPr>
        </p:nvGraphicFramePr>
        <p:xfrm>
          <a:off x="5076056" y="4409563"/>
          <a:ext cx="3348372" cy="23008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643438" y="1214422"/>
            <a:ext cx="60421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</a:p>
          <a:p>
            <a:r>
              <a:rPr lang="ru-RU" b="1" dirty="0" smtClean="0"/>
              <a:t>общая сумма доходов  </a:t>
            </a:r>
            <a:r>
              <a:rPr lang="en-US" b="1" dirty="0" smtClean="0"/>
              <a:t>57 371</a:t>
            </a:r>
            <a:r>
              <a:rPr lang="ru-RU" b="1" dirty="0" smtClean="0"/>
              <a:t>,</a:t>
            </a:r>
            <a:r>
              <a:rPr lang="en-US" b="1" dirty="0" smtClean="0"/>
              <a:t>4</a:t>
            </a:r>
            <a:r>
              <a:rPr lang="ru-RU" b="1" dirty="0" smtClean="0"/>
              <a:t>тыс.руб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714876" y="4214818"/>
            <a:ext cx="60527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</a:t>
            </a:r>
            <a:r>
              <a:rPr lang="en-US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 </a:t>
            </a:r>
          </a:p>
          <a:p>
            <a:r>
              <a:rPr lang="ru-RU" b="1" dirty="0" smtClean="0"/>
              <a:t>общая сумма доходов  </a:t>
            </a:r>
            <a:r>
              <a:rPr lang="ru-RU" b="1" dirty="0" smtClean="0"/>
              <a:t>50</a:t>
            </a:r>
            <a:r>
              <a:rPr lang="ru-RU" b="1" dirty="0" smtClean="0"/>
              <a:t> 670,4 </a:t>
            </a:r>
            <a:r>
              <a:rPr lang="ru-RU" b="1" dirty="0" smtClean="0"/>
              <a:t>тыс.руб.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305800" cy="500066"/>
          </a:xfrm>
        </p:spPr>
        <p:txBody>
          <a:bodyPr>
            <a:normAutofit/>
          </a:bodyPr>
          <a:lstStyle/>
          <a:p>
            <a:r>
              <a:rPr lang="ru-RU" sz="28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Налоговые поступления в доходной части бюджета</a:t>
            </a:r>
            <a:endParaRPr lang="ru-RU" sz="2800" dirty="0"/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="" xmlns:p14="http://schemas.microsoft.com/office/powerpoint/2010/main" val="275585146"/>
              </p:ext>
            </p:extLst>
          </p:nvPr>
        </p:nvGraphicFramePr>
        <p:xfrm>
          <a:off x="1918378" y="1654064"/>
          <a:ext cx="6840760" cy="40458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4572000" y="5643578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Налог на доходы физических лиц (за исключением налога на доходы физических лиц в отношении доходов в виде процентов, полученных по вкладам (остаткам на счетах) в банках, находящихся на территории Российской Федерации) (13%)</a:t>
            </a:r>
            <a:endParaRPr lang="ru-RU" sz="10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00166" y="1500174"/>
            <a:ext cx="7426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доходы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8148" y="5214950"/>
            <a:ext cx="12858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Font typeface="Wingdings 3"/>
              <a:buNone/>
            </a:pPr>
            <a:r>
              <a:rPr lang="ru-RU" b="1" dirty="0" smtClean="0"/>
              <a:t>Тыс. руб.</a:t>
            </a:r>
            <a:endParaRPr lang="ru-RU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28662" y="1142984"/>
            <a:ext cx="74947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Акцизы на нефтепродукты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="" xmlns:p14="http://schemas.microsoft.com/office/powerpoint/2010/main" val="2718110113"/>
              </p:ext>
            </p:extLst>
          </p:nvPr>
        </p:nvGraphicFramePr>
        <p:xfrm>
          <a:off x="1691680" y="1916832"/>
          <a:ext cx="595198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572000" y="6072206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000" i="1" dirty="0" smtClean="0">
                <a:solidFill>
                  <a:prstClr val="black"/>
                </a:solidFill>
              </a:rPr>
              <a:t>Акцизы на автомобильный бензин, прямогонный бензин, дизельное </a:t>
            </a:r>
            <a:r>
              <a:rPr lang="ru-RU" sz="1000" i="1" dirty="0" err="1" smtClean="0">
                <a:solidFill>
                  <a:prstClr val="black"/>
                </a:solidFill>
              </a:rPr>
              <a:t>топливо,моторные</a:t>
            </a:r>
            <a:r>
              <a:rPr lang="ru-RU" sz="1000" i="1" dirty="0" smtClean="0">
                <a:solidFill>
                  <a:prstClr val="black"/>
                </a:solidFill>
              </a:rPr>
              <a:t> масла для дизельных и (или) карбюраторных (</a:t>
            </a:r>
            <a:r>
              <a:rPr lang="ru-RU" sz="1000" i="1" dirty="0" err="1" smtClean="0">
                <a:solidFill>
                  <a:prstClr val="black"/>
                </a:solidFill>
              </a:rPr>
              <a:t>инжекторных</a:t>
            </a:r>
            <a:r>
              <a:rPr lang="ru-RU" sz="1000" i="1" dirty="0" smtClean="0">
                <a:solidFill>
                  <a:prstClr val="black"/>
                </a:solidFill>
              </a:rPr>
              <a:t>)двигателей, производимые на территории Российской Федерации (0,03725%)</a:t>
            </a:r>
            <a:endParaRPr lang="ru-RU" sz="1000" i="1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1513942923"/>
              </p:ext>
            </p:extLst>
          </p:nvPr>
        </p:nvGraphicFramePr>
        <p:xfrm>
          <a:off x="1547664" y="1821011"/>
          <a:ext cx="5976664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316799" y="642918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Налог на имущество физических лиц</a:t>
            </a:r>
            <a:endParaRPr 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7818" y="6143644"/>
            <a:ext cx="37861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Налог на имущество физических лиц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6168214"/>
            <a:ext cx="364333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Земельный налог</a:t>
            </a:r>
          </a:p>
          <a:p>
            <a:r>
              <a:rPr lang="ru-RU" sz="1000" i="1" dirty="0" smtClean="0"/>
              <a:t>Взимаемый на территории городских поселений (100 %)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Земельный налог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4255119546"/>
              </p:ext>
            </p:extLst>
          </p:nvPr>
        </p:nvGraphicFramePr>
        <p:xfrm>
          <a:off x="1285852" y="142873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5143504" y="5857892"/>
            <a:ext cx="3643338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i="1" dirty="0" smtClean="0"/>
              <a:t>Государственная пошлина -  денежный сбор, взимаемый уполномоченными официальными органами при выполнении ими определённых функций в размерах, предусмотренных законодательством государства. (100%)</a:t>
            </a:r>
            <a:endParaRPr lang="ru-RU" sz="1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16799" y="928670"/>
            <a:ext cx="451040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indent="0" algn="ctr">
              <a:buNone/>
            </a:pPr>
            <a:r>
              <a:rPr lang="ru-RU" sz="2800" b="1" dirty="0" smtClean="0">
                <a:solidFill>
                  <a:schemeClr val="accent2"/>
                </a:solidFill>
              </a:rPr>
              <a:t>Государственная пошлина</a:t>
            </a:r>
            <a:endParaRPr lang="ru-RU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669</TotalTime>
  <Words>1513</Words>
  <PresentationFormat>Экран (4:3)</PresentationFormat>
  <Paragraphs>338</Paragraphs>
  <Slides>17</Slides>
  <Notes>8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Поток</vt:lpstr>
      <vt:lpstr>Бюджет муниципального образования Назиевское городское поселение Кировского муниципального района Ленинградской области</vt:lpstr>
      <vt:lpstr>Слайд 2</vt:lpstr>
      <vt:lpstr>Слайд 3</vt:lpstr>
      <vt:lpstr>Доходы бюджета МО Назиевское городское поселение</vt:lpstr>
      <vt:lpstr>Налоговые поступления в доходной части бюджета</vt:lpstr>
      <vt:lpstr>Слайд 6</vt:lpstr>
      <vt:lpstr>Слайд 7</vt:lpstr>
      <vt:lpstr>Слайд 8</vt:lpstr>
      <vt:lpstr>Слайд 9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Неналоговые поступления в доходной части бюджета</vt:lpstr>
      <vt:lpstr>Безвозмездные поступления в доходной части бюджета</vt:lpstr>
      <vt:lpstr>СТРУКТУРА РАСХОДОВ МЕСТНОГО БЮДЖЕТА НА 2022-2024 ГОДЫ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  Бюджета муниципального образования Назиевское городское поселение  Кировского муниципального района Ленинградской области  на 2021 год  и на плановый период 2022 и 2023 годов</dc:title>
  <dc:creator>user</dc:creator>
  <cp:lastModifiedBy>user</cp:lastModifiedBy>
  <cp:revision>68</cp:revision>
  <dcterms:created xsi:type="dcterms:W3CDTF">2021-03-12T09:08:19Z</dcterms:created>
  <dcterms:modified xsi:type="dcterms:W3CDTF">2022-05-18T12:35:43Z</dcterms:modified>
</cp:coreProperties>
</file>